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65" r:id="rId5"/>
    <p:sldId id="261" r:id="rId6"/>
    <p:sldId id="262" r:id="rId7"/>
    <p:sldId id="263" r:id="rId8"/>
    <p:sldId id="264" r:id="rId9"/>
    <p:sldId id="300" r:id="rId10"/>
    <p:sldId id="266" r:id="rId11"/>
    <p:sldId id="267" r:id="rId12"/>
    <p:sldId id="301" r:id="rId13"/>
    <p:sldId id="30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3918" autoAdjust="0"/>
  </p:normalViewPr>
  <p:slideViewPr>
    <p:cSldViewPr snapToGrid="0" snapToObjects="1">
      <p:cViewPr varScale="1">
        <p:scale>
          <a:sx n="80" d="100"/>
          <a:sy n="80" d="100"/>
        </p:scale>
        <p:origin x="1406"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14/02/2022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14/02/2022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introduction to NHS screening programmes training slides set is part of a series. This slide set will look at what is screening and some of the NHS screening programmes we have in England for cancer and non cancer. The slides are a collaboration between Cancer Research UK and NHSEI Public Health Programmes Team. </a:t>
            </a:r>
          </a:p>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a:t>
            </a:fld>
            <a:endParaRPr lang="en-GB"/>
          </a:p>
        </p:txBody>
      </p:sp>
    </p:spTree>
    <p:extLst>
      <p:ext uri="{BB962C8B-B14F-4D97-AF65-F5344CB8AC3E}">
        <p14:creationId xmlns:p14="http://schemas.microsoft.com/office/powerpoint/2010/main" val="8162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diagnosis is key to survival from disease and the prevention of harm. </a:t>
            </a:r>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2</a:t>
            </a:fld>
            <a:endParaRPr lang="en-GB"/>
          </a:p>
        </p:txBody>
      </p:sp>
    </p:spTree>
    <p:extLst>
      <p:ext uri="{BB962C8B-B14F-4D97-AF65-F5344CB8AC3E}">
        <p14:creationId xmlns:p14="http://schemas.microsoft.com/office/powerpoint/2010/main" val="13714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Cancers are given a stage 1 to 4, 1 early and 4 is late. </a:t>
            </a:r>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3</a:t>
            </a:fld>
            <a:endParaRPr lang="en-GB"/>
          </a:p>
        </p:txBody>
      </p:sp>
    </p:spTree>
    <p:extLst>
      <p:ext uri="{BB962C8B-B14F-4D97-AF65-F5344CB8AC3E}">
        <p14:creationId xmlns:p14="http://schemas.microsoft.com/office/powerpoint/2010/main" val="68186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5</a:t>
            </a:fld>
            <a:endParaRPr lang="en-GB"/>
          </a:p>
        </p:txBody>
      </p:sp>
    </p:spTree>
    <p:extLst>
      <p:ext uri="{BB962C8B-B14F-4D97-AF65-F5344CB8AC3E}">
        <p14:creationId xmlns:p14="http://schemas.microsoft.com/office/powerpoint/2010/main" val="86680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sz="1050" u="sng" dirty="0"/>
              <a:t>Aim of the slide</a:t>
            </a:r>
            <a:r>
              <a:rPr lang="en-US" sz="1050" dirty="0"/>
              <a:t>: To explain what we mean by screening</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Key points</a:t>
            </a:r>
            <a:r>
              <a:rPr lang="en-US" sz="1050" dirty="0"/>
              <a:t>:</a:t>
            </a:r>
          </a:p>
          <a:p>
            <a:pPr marL="171450" indent="-171450" eaLnBrk="1" fontAlgn="auto" hangingPunct="1">
              <a:spcBef>
                <a:spcPts val="0"/>
              </a:spcBef>
              <a:spcAft>
                <a:spcPts val="0"/>
              </a:spcAft>
              <a:buFont typeface="Arial" panose="020B0604020202020204" pitchFamily="34" charset="0"/>
              <a:buChar char="•"/>
              <a:defRPr/>
            </a:pPr>
            <a:r>
              <a:rPr lang="en-US" sz="1050" dirty="0"/>
              <a:t>Cancer screening is for people without symptoms</a:t>
            </a:r>
          </a:p>
          <a:p>
            <a:pPr marL="171450" indent="-171450" eaLnBrk="1" fontAlgn="auto" hangingPunct="1">
              <a:spcBef>
                <a:spcPts val="0"/>
              </a:spcBef>
              <a:spcAft>
                <a:spcPts val="0"/>
              </a:spcAft>
              <a:buFont typeface="Arial" panose="020B0604020202020204" pitchFamily="34" charset="0"/>
              <a:buChar char="•"/>
              <a:defRPr/>
            </a:pPr>
            <a:r>
              <a:rPr lang="en-US" sz="1050" dirty="0"/>
              <a:t>It is meant for apparently healthy people, and aims to detect cancer, or potential pre-cancer, before any cancer symptoms appear</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Adaptations</a:t>
            </a:r>
            <a:r>
              <a:rPr lang="en-US" sz="1050" dirty="0"/>
              <a:t>: You may want to just use this slide for a non-clinical audience</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Extra information:</a:t>
            </a:r>
          </a:p>
          <a:p>
            <a:pPr marL="171450" indent="-171450" eaLnBrk="1" fontAlgn="auto" hangingPunct="1">
              <a:spcBef>
                <a:spcPts val="0"/>
              </a:spcBef>
              <a:spcAft>
                <a:spcPts val="0"/>
              </a:spcAft>
              <a:buFont typeface="Arial" panose="020B0604020202020204" pitchFamily="34" charset="0"/>
              <a:buChar char="•"/>
              <a:defRPr/>
            </a:pPr>
            <a:r>
              <a:rPr lang="en-US" sz="1050" dirty="0"/>
              <a:t>If people have symptoms they should see their GP straight away, even if they have recently had screening or have a screening appointment coming up. They shouldn’t wait for the next screening round.</a:t>
            </a:r>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799A8D8-3D0A-4F59-B76F-4D35F0A599D8}" type="slidenum">
              <a:rPr lang="en-GB" altLang="en-US"/>
              <a:pPr>
                <a:spcBef>
                  <a:spcPct val="0"/>
                </a:spcBef>
              </a:pPr>
              <a:t>6</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451028" eaLnBrk="1" fontAlgn="auto" hangingPunct="1">
              <a:spcBef>
                <a:spcPts val="0"/>
              </a:spcBef>
              <a:spcAft>
                <a:spcPts val="0"/>
              </a:spcAft>
              <a:defRPr/>
            </a:pPr>
            <a:r>
              <a:rPr lang="en-US" sz="1050" u="sng" dirty="0"/>
              <a:t>Aim of slide: </a:t>
            </a:r>
            <a:r>
              <a:rPr lang="en-US" sz="1050" dirty="0"/>
              <a:t>To explain how screening works</a:t>
            </a:r>
          </a:p>
          <a:p>
            <a:pPr defTabSz="451028" eaLnBrk="1" fontAlgn="auto" hangingPunct="1">
              <a:spcBef>
                <a:spcPts val="0"/>
              </a:spcBef>
              <a:spcAft>
                <a:spcPts val="0"/>
              </a:spcAft>
              <a:defRPr/>
            </a:pPr>
            <a:endParaRPr lang="en-US" sz="1050" dirty="0"/>
          </a:p>
          <a:p>
            <a:pPr defTabSz="451028" eaLnBrk="1" fontAlgn="auto" hangingPunct="1">
              <a:spcBef>
                <a:spcPts val="0"/>
              </a:spcBef>
              <a:spcAft>
                <a:spcPts val="0"/>
              </a:spcAft>
              <a:defRPr/>
            </a:pPr>
            <a:r>
              <a:rPr lang="en-US" sz="1050" u="sng" dirty="0"/>
              <a:t>Key points:</a:t>
            </a:r>
          </a:p>
          <a:p>
            <a:pPr defTabSz="451028" eaLnBrk="1" fontAlgn="auto" hangingPunct="1">
              <a:spcBef>
                <a:spcPts val="0"/>
              </a:spcBef>
              <a:spcAft>
                <a:spcPts val="0"/>
              </a:spcAft>
              <a:defRPr/>
            </a:pPr>
            <a:r>
              <a:rPr lang="en-US" sz="1050" dirty="0"/>
              <a:t>Screening is like a filter:</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Most people will pass through with nothing showing up</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People who might have something wrong are caught in the filter and will need further tests</a:t>
            </a:r>
          </a:p>
          <a:p>
            <a:pPr marL="171450" indent="-171450" defTabSz="451028" eaLnBrk="1" fontAlgn="auto" hangingPunct="1">
              <a:spcBef>
                <a:spcPts val="0"/>
              </a:spcBef>
              <a:spcAft>
                <a:spcPts val="0"/>
              </a:spcAft>
              <a:buFontTx/>
              <a:buChar char="-"/>
              <a:defRPr/>
            </a:pPr>
            <a:endParaRPr lang="en-US" sz="1050" dirty="0"/>
          </a:p>
          <a:p>
            <a:pPr defTabSz="451028" eaLnBrk="1" fontAlgn="auto" hangingPunct="1">
              <a:spcBef>
                <a:spcPts val="0"/>
              </a:spcBef>
              <a:spcAft>
                <a:spcPts val="0"/>
              </a:spcAft>
              <a:defRPr/>
            </a:pPr>
            <a:r>
              <a:rPr lang="en-US" sz="1050" u="sng" dirty="0"/>
              <a:t>Adaptations:</a:t>
            </a:r>
          </a:p>
          <a:p>
            <a:pPr defTabSz="451028" eaLnBrk="1" fontAlgn="auto" hangingPunct="1">
              <a:spcBef>
                <a:spcPts val="0"/>
              </a:spcBef>
              <a:spcAft>
                <a:spcPts val="0"/>
              </a:spcAft>
              <a:defRPr/>
            </a:pPr>
            <a:r>
              <a:rPr lang="en-US" sz="1050" dirty="0"/>
              <a:t>You might want to only include this slide for non-clinical audiences (</a:t>
            </a:r>
            <a:r>
              <a:rPr lang="en-US" sz="1050" dirty="0" err="1"/>
              <a:t>eg</a:t>
            </a:r>
            <a:r>
              <a:rPr lang="en-US" sz="1050" dirty="0"/>
              <a:t>, receptionists and practice cancer champions)</a:t>
            </a:r>
          </a:p>
          <a:p>
            <a:pPr defTabSz="451028" eaLnBrk="1" fontAlgn="auto" hangingPunct="1">
              <a:spcBef>
                <a:spcPts val="0"/>
              </a:spcBef>
              <a:spcAft>
                <a:spcPts val="0"/>
              </a:spcAft>
              <a:defRPr/>
            </a:pPr>
            <a:endParaRPr lang="en-US" sz="1050" dirty="0"/>
          </a:p>
          <a:p>
            <a:pPr defTabSz="451028" eaLnBrk="1" fontAlgn="auto" hangingPunct="1">
              <a:spcBef>
                <a:spcPts val="0"/>
              </a:spcBef>
              <a:spcAft>
                <a:spcPts val="0"/>
              </a:spcAft>
              <a:defRPr/>
            </a:pPr>
            <a:r>
              <a:rPr lang="en-US" sz="1050" u="sng" dirty="0"/>
              <a:t>Extra information:</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Screening tests do not diagnose cancer, they only identify people that need further tests. They do this by looking for biological indications that someone may have a condition at that time – </a:t>
            </a:r>
            <a:r>
              <a:rPr lang="en-US" sz="1050" dirty="0" err="1"/>
              <a:t>eg</a:t>
            </a:r>
            <a:r>
              <a:rPr lang="en-US" sz="1050" dirty="0"/>
              <a:t> blood in poo, abnormal cells. </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Cancer screening doesn’t identify people who may have a higher risk for another reason, such as a faulty gene, family history, or exposure to a risk factor such as smoking. </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A normal test result doesn’t mean someone is at low/no risk of developing cancer in the future.</a:t>
            </a:r>
          </a:p>
          <a:p>
            <a:pPr eaLnBrk="1" fontAlgn="auto" hangingPunct="1">
              <a:spcBef>
                <a:spcPts val="0"/>
              </a:spcBef>
              <a:spcAft>
                <a:spcPts val="0"/>
              </a:spcAft>
              <a:defRPr/>
            </a:pPr>
            <a:endParaRPr lang="en-US" dirty="0"/>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3042C45-36BC-4A0F-A793-803731C5A7BD}" type="slidenum">
              <a:rPr lang="en-GB" altLang="en-US"/>
              <a:pPr>
                <a:spcBef>
                  <a:spcPct val="0"/>
                </a:spcBef>
              </a:pPr>
              <a:t>7</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000" u="sng">
                <a:solidFill>
                  <a:srgbClr val="1E0E01"/>
                </a:solidFill>
              </a:rPr>
              <a:t>Aim of this slide</a:t>
            </a:r>
            <a:r>
              <a:rPr lang="en-GB" altLang="en-US" sz="1000">
                <a:solidFill>
                  <a:srgbClr val="1E0E01"/>
                </a:solidFill>
              </a:rPr>
              <a:t>: To explain why we encourage people to participate in the screening programmes</a:t>
            </a:r>
          </a:p>
          <a:p>
            <a:pPr eaLnBrk="1" hangingPunct="1">
              <a:spcBef>
                <a:spcPct val="0"/>
              </a:spcBef>
            </a:pPr>
            <a:endParaRPr lang="en-GB" altLang="en-US" sz="1000">
              <a:solidFill>
                <a:srgbClr val="1E0E01"/>
              </a:solidFill>
            </a:endParaRPr>
          </a:p>
          <a:p>
            <a:pPr eaLnBrk="1" hangingPunct="1">
              <a:spcBef>
                <a:spcPct val="0"/>
              </a:spcBef>
            </a:pPr>
            <a:r>
              <a:rPr lang="en-GB" altLang="en-US" sz="1000" u="sng">
                <a:solidFill>
                  <a:srgbClr val="1E0E01"/>
                </a:solidFill>
              </a:rPr>
              <a:t>Key points</a:t>
            </a:r>
            <a:r>
              <a:rPr lang="en-GB" altLang="en-US" sz="1000">
                <a:solidFill>
                  <a:srgbClr val="1E0E01"/>
                </a:solidFill>
              </a:rPr>
              <a:t>: </a:t>
            </a:r>
          </a:p>
          <a:p>
            <a:pPr eaLnBrk="1" hangingPunct="1">
              <a:spcBef>
                <a:spcPct val="0"/>
              </a:spcBef>
              <a:buFontTx/>
              <a:buChar char="•"/>
            </a:pPr>
            <a:r>
              <a:rPr lang="en-GB" altLang="en-US" sz="1000">
                <a:solidFill>
                  <a:srgbClr val="1E0E01"/>
                </a:solidFill>
              </a:rPr>
              <a:t>Screening is a great way to spot cancer when it is at an early stage (63% of cancers detected through screening are stage I)</a:t>
            </a:r>
          </a:p>
          <a:p>
            <a:pPr eaLnBrk="1" hangingPunct="1">
              <a:spcBef>
                <a:spcPct val="0"/>
              </a:spcBef>
              <a:buFontTx/>
              <a:buChar char="•"/>
            </a:pPr>
            <a:r>
              <a:rPr lang="en-GB" altLang="en-US" sz="1000">
                <a:solidFill>
                  <a:srgbClr val="1E0E01"/>
                </a:solidFill>
              </a:rPr>
              <a:t>This early diagnosis, coupled with prevention of cancers developing in the first place (in bowel scope screening and cervical screening) is how screening saves lives. </a:t>
            </a:r>
          </a:p>
          <a:p>
            <a:pPr eaLnBrk="1" hangingPunct="1">
              <a:spcBef>
                <a:spcPct val="0"/>
              </a:spcBef>
            </a:pPr>
            <a:endParaRPr lang="en-GB" altLang="en-US" sz="1000">
              <a:solidFill>
                <a:srgbClr val="1E0E01"/>
              </a:solidFill>
            </a:endParaRPr>
          </a:p>
          <a:p>
            <a:pPr eaLnBrk="1" hangingPunct="1">
              <a:spcBef>
                <a:spcPct val="0"/>
              </a:spcBef>
            </a:pPr>
            <a:r>
              <a:rPr lang="en-GB" altLang="en-US" sz="1000" u="sng">
                <a:solidFill>
                  <a:srgbClr val="1E0E01"/>
                </a:solidFill>
              </a:rPr>
              <a:t>Adaptations</a:t>
            </a:r>
          </a:p>
          <a:p>
            <a:pPr eaLnBrk="1" hangingPunct="1">
              <a:spcBef>
                <a:spcPct val="0"/>
              </a:spcBef>
            </a:pPr>
            <a:r>
              <a:rPr lang="en-GB" altLang="en-US" sz="1000">
                <a:solidFill>
                  <a:srgbClr val="1E0E01"/>
                </a:solidFill>
              </a:rPr>
              <a:t>The infographic uses data from England, but we’d expect to see a similar picture for other UK countries</a:t>
            </a:r>
          </a:p>
          <a:p>
            <a:pPr eaLnBrk="1" hangingPunct="1">
              <a:spcBef>
                <a:spcPct val="0"/>
              </a:spcBef>
            </a:pPr>
            <a:endParaRPr lang="en-GB" altLang="en-US" sz="1000">
              <a:solidFill>
                <a:srgbClr val="1E0E01"/>
              </a:solidFill>
            </a:endParaRPr>
          </a:p>
          <a:p>
            <a:pPr eaLnBrk="1" hangingPunct="1">
              <a:spcBef>
                <a:spcPct val="0"/>
              </a:spcBef>
            </a:pPr>
            <a:r>
              <a:rPr lang="en-GB" altLang="en-US" sz="1000" u="sng">
                <a:solidFill>
                  <a:srgbClr val="1E0E01"/>
                </a:solidFill>
              </a:rPr>
              <a:t>Extra information</a:t>
            </a:r>
          </a:p>
          <a:p>
            <a:pPr eaLnBrk="1" hangingPunct="1">
              <a:spcBef>
                <a:spcPct val="0"/>
              </a:spcBef>
              <a:buFontTx/>
              <a:buChar char="•"/>
            </a:pPr>
            <a:r>
              <a:rPr lang="en-GB" altLang="en-US" sz="1000">
                <a:solidFill>
                  <a:srgbClr val="1E0E01"/>
                </a:solidFill>
              </a:rPr>
              <a:t>Be aware that you may get questioned about overdiagnosis at this point. For example, lots of early stage breast cancers are picked up by screening that didn’t need to be treated in the first place. If this is raised, acknowledge that this is an issue with screening and stress that that is why it is important to give people information on the harms as well as the benefits so they can make an informed choice. Also explain you will cover this in more depth later on in the presentation</a:t>
            </a:r>
          </a:p>
          <a:p>
            <a:pPr eaLnBrk="1" hangingPunct="1">
              <a:spcBef>
                <a:spcPct val="0"/>
              </a:spcBef>
              <a:buFontTx/>
              <a:buChar char="•"/>
            </a:pPr>
            <a:r>
              <a:rPr lang="en-GB" altLang="en-US" sz="1000">
                <a:solidFill>
                  <a:srgbClr val="1E0E01"/>
                </a:solidFill>
              </a:rPr>
              <a:t>These statistics come from Routes to diagnosis analysis from NCIN (now known as NCRAS). </a:t>
            </a:r>
          </a:p>
          <a:p>
            <a:pPr marL="628650" lvl="1" indent="-171450" eaLnBrk="1" hangingPunct="1">
              <a:spcBef>
                <a:spcPct val="0"/>
              </a:spcBef>
              <a:buFontTx/>
              <a:buChar char="•"/>
            </a:pPr>
            <a:r>
              <a:rPr lang="en-GB" altLang="en-US" sz="1000">
                <a:solidFill>
                  <a:srgbClr val="1E0E01"/>
                </a:solidFill>
              </a:rPr>
              <a:t>The analysis looked at ten cancer types: bladder, breast, bowel, kidney, lung, melanoma, non-Hodgkin lymphoma, ovarian, prostate and uterine cancers, between 2012 and 2013. </a:t>
            </a:r>
          </a:p>
          <a:p>
            <a:pPr marL="628650" lvl="1" indent="-171450" eaLnBrk="1" hangingPunct="1">
              <a:spcBef>
                <a:spcPct val="0"/>
              </a:spcBef>
              <a:buFontTx/>
              <a:buChar char="•"/>
            </a:pPr>
            <a:r>
              <a:rPr lang="en-GB" altLang="en-US" sz="1000">
                <a:solidFill>
                  <a:srgbClr val="1E0E01"/>
                </a:solidFill>
              </a:rPr>
              <a:t>Of the total 574,500 cases analysed, screening picked up the highest proportion of early stage cancers </a:t>
            </a:r>
          </a:p>
          <a:p>
            <a:pPr marL="628650" lvl="1" indent="-171450" eaLnBrk="1" hangingPunct="1">
              <a:spcBef>
                <a:spcPct val="0"/>
              </a:spcBef>
              <a:buFontTx/>
              <a:buChar char="•"/>
            </a:pPr>
            <a:r>
              <a:rPr lang="en-GB" altLang="en-US" sz="1000">
                <a:solidFill>
                  <a:srgbClr val="1E0E01"/>
                </a:solidFill>
              </a:rPr>
              <a:t>We blogged about the findings here: http://scienceblog.cancerresearchuk.org/2016/01/22/improving-cancer-survival-by-understanding-how-patients-are-diagnosed/ </a:t>
            </a:r>
          </a:p>
          <a:p>
            <a:pPr marL="628650" lvl="1" indent="-171450" eaLnBrk="1" hangingPunct="1">
              <a:spcBef>
                <a:spcPct val="0"/>
              </a:spcBef>
              <a:buFontTx/>
              <a:buChar char="•"/>
            </a:pPr>
            <a:r>
              <a:rPr lang="en-GB" altLang="en-US" sz="1000">
                <a:solidFill>
                  <a:srgbClr val="1E0E01"/>
                </a:solidFill>
              </a:rPr>
              <a:t>Here is the NCRAS Routes to diagnosis webpage: http://www.ncin.org.uk/publications/routes_to_diagnosis</a:t>
            </a:r>
          </a:p>
          <a:p>
            <a:pPr marL="628650" lvl="1" indent="-171450" eaLnBrk="1" hangingPunct="1">
              <a:spcBef>
                <a:spcPct val="0"/>
              </a:spcBef>
              <a:buFontTx/>
              <a:buChar char="•"/>
            </a:pPr>
            <a:r>
              <a:rPr lang="en-GB" altLang="en-US" sz="1000">
                <a:solidFill>
                  <a:srgbClr val="1E0E01"/>
                </a:solidFill>
              </a:rPr>
              <a:t>You can download this infographic from the asset hub: https://theassethub.cancerresearchuk.org/media/?mediaId=849D9334-05FF-4FD5-A5B78E58492CB093</a:t>
            </a:r>
          </a:p>
          <a:p>
            <a:pPr marL="628650" lvl="1" indent="-171450" eaLnBrk="1" hangingPunct="1">
              <a:spcBef>
                <a:spcPct val="0"/>
              </a:spcBef>
              <a:buFontTx/>
              <a:buChar char="•"/>
            </a:pPr>
            <a:r>
              <a:rPr lang="en-GB" altLang="en-US" sz="1000">
                <a:solidFill>
                  <a:srgbClr val="1E0E01"/>
                </a:solidFill>
              </a:rPr>
              <a:t>This infographic will be updated with more recent data in summer 2017</a:t>
            </a:r>
          </a:p>
          <a:p>
            <a:pPr marL="628650" lvl="1" indent="-171450" eaLnBrk="1" hangingPunct="1">
              <a:spcBef>
                <a:spcPct val="0"/>
              </a:spcBef>
            </a:pPr>
            <a:endParaRPr lang="en-GB" altLang="en-US" sz="1000">
              <a:solidFill>
                <a:srgbClr val="1E0E01"/>
              </a:solidFill>
            </a:endParaRPr>
          </a:p>
          <a:p>
            <a:pPr eaLnBrk="1" hangingPunct="1">
              <a:spcBef>
                <a:spcPct val="0"/>
              </a:spcBef>
            </a:pPr>
            <a:endParaRPr lang="en-GB" altLang="en-US" sz="1000">
              <a:solidFill>
                <a:srgbClr val="1E0E01"/>
              </a:solidFill>
            </a:endParaRPr>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EFC1874-22C1-49BF-B417-DECAF69F4486}" type="slidenum">
              <a:rPr lang="en-US" altLang="en-US"/>
              <a:pPr>
                <a:spcBef>
                  <a:spcPct val="0"/>
                </a:spcBef>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451028" eaLnBrk="1" fontAlgn="auto" hangingPunct="1">
              <a:spcBef>
                <a:spcPts val="0"/>
              </a:spcBef>
              <a:spcAft>
                <a:spcPts val="0"/>
              </a:spcAft>
              <a:defRPr/>
            </a:pPr>
            <a:r>
              <a:rPr lang="en-US" sz="1050" u="sng" dirty="0"/>
              <a:t>Aim of slide: </a:t>
            </a:r>
            <a:r>
              <a:rPr lang="en-US" sz="1050" dirty="0"/>
              <a:t>To explain how screening works</a:t>
            </a:r>
          </a:p>
          <a:p>
            <a:pPr defTabSz="451028" eaLnBrk="1" fontAlgn="auto" hangingPunct="1">
              <a:spcBef>
                <a:spcPts val="0"/>
              </a:spcBef>
              <a:spcAft>
                <a:spcPts val="0"/>
              </a:spcAft>
              <a:defRPr/>
            </a:pPr>
            <a:endParaRPr lang="en-US" sz="1050" dirty="0"/>
          </a:p>
          <a:p>
            <a:pPr defTabSz="451028" eaLnBrk="1" fontAlgn="auto" hangingPunct="1">
              <a:spcBef>
                <a:spcPts val="0"/>
              </a:spcBef>
              <a:spcAft>
                <a:spcPts val="0"/>
              </a:spcAft>
              <a:defRPr/>
            </a:pPr>
            <a:r>
              <a:rPr lang="en-US" sz="1050" u="sng" dirty="0"/>
              <a:t>Key points:</a:t>
            </a:r>
          </a:p>
          <a:p>
            <a:pPr defTabSz="451028" eaLnBrk="1" fontAlgn="auto" hangingPunct="1">
              <a:spcBef>
                <a:spcPts val="0"/>
              </a:spcBef>
              <a:spcAft>
                <a:spcPts val="0"/>
              </a:spcAft>
              <a:defRPr/>
            </a:pPr>
            <a:r>
              <a:rPr lang="en-US" sz="1050" dirty="0"/>
              <a:t>Screening is like a filter:</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Most people will pass through with nothing showing up</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People who might have something wrong are caught in the filter and will need further tests</a:t>
            </a:r>
          </a:p>
          <a:p>
            <a:pPr marL="171450" indent="-171450" defTabSz="451028" eaLnBrk="1" fontAlgn="auto" hangingPunct="1">
              <a:spcBef>
                <a:spcPts val="0"/>
              </a:spcBef>
              <a:spcAft>
                <a:spcPts val="0"/>
              </a:spcAft>
              <a:buFontTx/>
              <a:buChar char="-"/>
              <a:defRPr/>
            </a:pPr>
            <a:endParaRPr lang="en-US" sz="1050" dirty="0"/>
          </a:p>
          <a:p>
            <a:pPr defTabSz="451028" eaLnBrk="1" fontAlgn="auto" hangingPunct="1">
              <a:spcBef>
                <a:spcPts val="0"/>
              </a:spcBef>
              <a:spcAft>
                <a:spcPts val="0"/>
              </a:spcAft>
              <a:defRPr/>
            </a:pPr>
            <a:r>
              <a:rPr lang="en-US" sz="1050" u="sng" dirty="0"/>
              <a:t>Adaptations:</a:t>
            </a:r>
          </a:p>
          <a:p>
            <a:pPr defTabSz="451028" eaLnBrk="1" fontAlgn="auto" hangingPunct="1">
              <a:spcBef>
                <a:spcPts val="0"/>
              </a:spcBef>
              <a:spcAft>
                <a:spcPts val="0"/>
              </a:spcAft>
              <a:defRPr/>
            </a:pPr>
            <a:r>
              <a:rPr lang="en-US" sz="1050" dirty="0"/>
              <a:t>You might want to only include this slide for non-clinical audiences (</a:t>
            </a:r>
            <a:r>
              <a:rPr lang="en-US" sz="1050" dirty="0" err="1"/>
              <a:t>eg</a:t>
            </a:r>
            <a:r>
              <a:rPr lang="en-US" sz="1050" dirty="0"/>
              <a:t>, receptionists and practice cancer champions)</a:t>
            </a:r>
          </a:p>
          <a:p>
            <a:pPr defTabSz="451028" eaLnBrk="1" fontAlgn="auto" hangingPunct="1">
              <a:spcBef>
                <a:spcPts val="0"/>
              </a:spcBef>
              <a:spcAft>
                <a:spcPts val="0"/>
              </a:spcAft>
              <a:defRPr/>
            </a:pPr>
            <a:endParaRPr lang="en-US" sz="1050" dirty="0"/>
          </a:p>
          <a:p>
            <a:pPr defTabSz="451028" eaLnBrk="1" fontAlgn="auto" hangingPunct="1">
              <a:spcBef>
                <a:spcPts val="0"/>
              </a:spcBef>
              <a:spcAft>
                <a:spcPts val="0"/>
              </a:spcAft>
              <a:defRPr/>
            </a:pPr>
            <a:r>
              <a:rPr lang="en-US" sz="1050" u="sng" dirty="0"/>
              <a:t>Extra information:</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Screening tests do not diagnose cancer, they only identify people that need further tests. They do this by looking for biological indications that someone may have a condition at that time – </a:t>
            </a:r>
            <a:r>
              <a:rPr lang="en-US" sz="1050" dirty="0" err="1"/>
              <a:t>eg</a:t>
            </a:r>
            <a:r>
              <a:rPr lang="en-US" sz="1050" dirty="0"/>
              <a:t> blood in poo, abnormal cells. </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Cancer screening doesn’t identify people who may have a higher risk for another reason, such as a faulty gene, family history, or exposure to a risk factor such as smoking. </a:t>
            </a:r>
          </a:p>
          <a:p>
            <a:pPr marL="171450" indent="-171450" defTabSz="451028" eaLnBrk="1" fontAlgn="auto" hangingPunct="1">
              <a:spcBef>
                <a:spcPts val="0"/>
              </a:spcBef>
              <a:spcAft>
                <a:spcPts val="0"/>
              </a:spcAft>
              <a:buFont typeface="Arial" panose="020B0604020202020204" pitchFamily="34" charset="0"/>
              <a:buChar char="•"/>
              <a:defRPr/>
            </a:pPr>
            <a:r>
              <a:rPr lang="en-US" sz="1050" dirty="0"/>
              <a:t>A normal test result doesn’t mean someone is at low/no risk of developing cancer in the future.</a:t>
            </a:r>
          </a:p>
          <a:p>
            <a:pPr eaLnBrk="1" fontAlgn="auto" hangingPunct="1">
              <a:spcBef>
                <a:spcPts val="0"/>
              </a:spcBef>
              <a:spcAft>
                <a:spcPts val="0"/>
              </a:spcAft>
              <a:defRPr/>
            </a:pPr>
            <a:endParaRPr lang="en-US" dirty="0"/>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267A8B6-E8E0-4F90-ADB2-2A6BAC33175A}" type="slidenum">
              <a:rPr lang="en-GB" altLang="en-US"/>
              <a:pPr>
                <a:spcBef>
                  <a:spcPct val="0"/>
                </a:spcBef>
              </a:pPr>
              <a:t>9</a:t>
            </a:fld>
            <a:endParaRPr lang="en-GB" altLang="en-US"/>
          </a:p>
        </p:txBody>
      </p:sp>
    </p:spTree>
    <p:extLst>
      <p:ext uri="{BB962C8B-B14F-4D97-AF65-F5344CB8AC3E}">
        <p14:creationId xmlns:p14="http://schemas.microsoft.com/office/powerpoint/2010/main" val="172062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sz="1050" u="sng" dirty="0"/>
              <a:t>Aim of the slide</a:t>
            </a:r>
            <a:r>
              <a:rPr lang="en-US" sz="1050" dirty="0"/>
              <a:t>: To explain what we mean by screening</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Key points</a:t>
            </a:r>
            <a:r>
              <a:rPr lang="en-US" sz="1050" dirty="0"/>
              <a:t>:</a:t>
            </a:r>
          </a:p>
          <a:p>
            <a:pPr marL="171450" indent="-171450" eaLnBrk="1" fontAlgn="auto" hangingPunct="1">
              <a:spcBef>
                <a:spcPts val="0"/>
              </a:spcBef>
              <a:spcAft>
                <a:spcPts val="0"/>
              </a:spcAft>
              <a:buFont typeface="Arial" panose="020B0604020202020204" pitchFamily="34" charset="0"/>
              <a:buChar char="•"/>
              <a:defRPr/>
            </a:pPr>
            <a:r>
              <a:rPr lang="en-US" sz="1050" dirty="0"/>
              <a:t>Cancer screening is for people without symptoms</a:t>
            </a:r>
          </a:p>
          <a:p>
            <a:pPr marL="171450" indent="-171450" eaLnBrk="1" fontAlgn="auto" hangingPunct="1">
              <a:spcBef>
                <a:spcPts val="0"/>
              </a:spcBef>
              <a:spcAft>
                <a:spcPts val="0"/>
              </a:spcAft>
              <a:buFont typeface="Arial" panose="020B0604020202020204" pitchFamily="34" charset="0"/>
              <a:buChar char="•"/>
              <a:defRPr/>
            </a:pPr>
            <a:r>
              <a:rPr lang="en-US" sz="1050" dirty="0"/>
              <a:t>It is meant for apparently healthy people, and aims to detect cancer, or potential pre-cancer, before any cancer symptoms appear</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Adaptations</a:t>
            </a:r>
            <a:r>
              <a:rPr lang="en-US" sz="1050" dirty="0"/>
              <a:t>: You may want to just use this slide for a non-clinical audience</a:t>
            </a:r>
          </a:p>
          <a:p>
            <a:pPr eaLnBrk="1" fontAlgn="auto" hangingPunct="1">
              <a:spcBef>
                <a:spcPts val="0"/>
              </a:spcBef>
              <a:spcAft>
                <a:spcPts val="0"/>
              </a:spcAft>
              <a:defRPr/>
            </a:pPr>
            <a:endParaRPr lang="en-US" sz="1050" dirty="0"/>
          </a:p>
          <a:p>
            <a:pPr eaLnBrk="1" fontAlgn="auto" hangingPunct="1">
              <a:spcBef>
                <a:spcPts val="0"/>
              </a:spcBef>
              <a:spcAft>
                <a:spcPts val="0"/>
              </a:spcAft>
              <a:defRPr/>
            </a:pPr>
            <a:r>
              <a:rPr lang="en-US" sz="1050" u="sng" dirty="0"/>
              <a:t>Extra information:</a:t>
            </a:r>
          </a:p>
          <a:p>
            <a:pPr marL="171450" indent="-171450" eaLnBrk="1" fontAlgn="auto" hangingPunct="1">
              <a:spcBef>
                <a:spcPts val="0"/>
              </a:spcBef>
              <a:spcAft>
                <a:spcPts val="0"/>
              </a:spcAft>
              <a:buFont typeface="Arial" panose="020B0604020202020204" pitchFamily="34" charset="0"/>
              <a:buChar char="•"/>
              <a:defRPr/>
            </a:pPr>
            <a:r>
              <a:rPr lang="en-US" sz="1050" dirty="0"/>
              <a:t>If people have symptoms they should see their GP straight away, even if they have recently had screening or have a screening appointment coming up. They shouldn’t wait for the next screening round.</a:t>
            </a:r>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799A8D8-3D0A-4F59-B76F-4D35F0A599D8}" type="slidenum">
              <a:rPr lang="en-GB" altLang="en-US"/>
              <a:pPr>
                <a:spcBef>
                  <a:spcPct val="0"/>
                </a:spcBef>
              </a:pPr>
              <a:t>10</a:t>
            </a:fld>
            <a:endParaRPr lang="en-GB" altLang="en-US"/>
          </a:p>
        </p:txBody>
      </p:sp>
    </p:spTree>
    <p:extLst>
      <p:ext uri="{BB962C8B-B14F-4D97-AF65-F5344CB8AC3E}">
        <p14:creationId xmlns:p14="http://schemas.microsoft.com/office/powerpoint/2010/main" val="121323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449539" y="3660487"/>
            <a:ext cx="78867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dirty="0"/>
              <a:t>Presentation title</a:t>
            </a:r>
          </a:p>
        </p:txBody>
      </p:sp>
      <p:sp>
        <p:nvSpPr>
          <p:cNvPr id="11" name="Subtitle 2"/>
          <p:cNvSpPr>
            <a:spLocks noGrp="1"/>
          </p:cNvSpPr>
          <p:nvPr>
            <p:ph type="subTitle" idx="1" hasCustomPrompt="1"/>
          </p:nvPr>
        </p:nvSpPr>
        <p:spPr>
          <a:xfrm>
            <a:off x="449539" y="4364955"/>
            <a:ext cx="6858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7696159" y="293024"/>
            <a:ext cx="1080655"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6"/>
            <a:ext cx="9144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2575560" y="5792942"/>
            <a:ext cx="399288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0" y="1649628"/>
            <a:ext cx="7737674"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461190" y="854464"/>
            <a:ext cx="6567055"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Sheffield a local picture of immunisations</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7696159" y="293024"/>
            <a:ext cx="1080655" cy="4364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txBox="1">
            <a:spLocks/>
          </p:cNvSpPr>
          <p:nvPr userDrawn="1"/>
        </p:nvSpPr>
        <p:spPr>
          <a:xfrm>
            <a:off x="2014538" y="0"/>
            <a:ext cx="7129462" cy="1063625"/>
          </a:xfrm>
          <a:prstGeom prst="rect">
            <a:avLst/>
          </a:prstGeom>
        </p:spPr>
        <p:txBody>
          <a:bodyPr lIns="68580" tIns="34290" rIns="68580" bIns="34290" anchor="b">
            <a:normAutofit/>
          </a:bodyPr>
          <a:lstStyle>
            <a:lvl1pPr algn="l" defTabSz="914400" rtl="0" eaLnBrk="1" latinLnBrk="0" hangingPunct="1">
              <a:lnSpc>
                <a:spcPct val="90000"/>
              </a:lnSpc>
              <a:spcBef>
                <a:spcPct val="0"/>
              </a:spcBef>
              <a:buNone/>
              <a:defRPr sz="3200" b="1" kern="1200">
                <a:solidFill>
                  <a:schemeClr val="accent6">
                    <a:lumMod val="50000"/>
                  </a:schemeClr>
                </a:solidFill>
                <a:latin typeface="+mj-lt"/>
                <a:ea typeface="+mj-ea"/>
                <a:cs typeface="+mj-cs"/>
              </a:defRPr>
            </a:lvl1pPr>
          </a:lstStyle>
          <a:p>
            <a:pPr fontAlgn="auto">
              <a:spcAft>
                <a:spcPts val="0"/>
              </a:spcAft>
              <a:defRPr/>
            </a:pPr>
            <a:endParaRPr lang="en-US" sz="2400" dirty="0"/>
          </a:p>
        </p:txBody>
      </p:sp>
    </p:spTree>
    <p:extLst>
      <p:ext uri="{BB962C8B-B14F-4D97-AF65-F5344CB8AC3E}">
        <p14:creationId xmlns:p14="http://schemas.microsoft.com/office/powerpoint/2010/main" val="4689351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userDrawn="1"/>
        </p:nvSpPr>
        <p:spPr>
          <a:xfrm>
            <a:off x="2014538" y="0"/>
            <a:ext cx="7129462" cy="1063625"/>
          </a:xfrm>
          <a:prstGeom prst="rect">
            <a:avLst/>
          </a:prstGeom>
        </p:spPr>
        <p:txBody>
          <a:bodyPr lIns="68580" tIns="34290" rIns="68580" bIns="34290" anchor="b">
            <a:normAutofit/>
          </a:bodyPr>
          <a:lstStyle>
            <a:lvl1pPr algn="l" defTabSz="914400" rtl="0" eaLnBrk="1" latinLnBrk="0" hangingPunct="1">
              <a:lnSpc>
                <a:spcPct val="90000"/>
              </a:lnSpc>
              <a:spcBef>
                <a:spcPct val="0"/>
              </a:spcBef>
              <a:buNone/>
              <a:defRPr sz="3200" b="1" kern="1200">
                <a:solidFill>
                  <a:schemeClr val="accent6">
                    <a:lumMod val="50000"/>
                  </a:schemeClr>
                </a:solidFill>
                <a:latin typeface="+mj-lt"/>
                <a:ea typeface="+mj-ea"/>
                <a:cs typeface="+mj-cs"/>
              </a:defRPr>
            </a:lvl1pPr>
          </a:lstStyle>
          <a:p>
            <a:pPr fontAlgn="auto">
              <a:spcAft>
                <a:spcPts val="0"/>
              </a:spcAft>
              <a:defRPr/>
            </a:pPr>
            <a:endParaRPr lang="en-US" sz="2400" dirty="0"/>
          </a:p>
        </p:txBody>
      </p:sp>
      <p:sp>
        <p:nvSpPr>
          <p:cNvPr id="3" name="Content Placeholder 2"/>
          <p:cNvSpPr>
            <a:spLocks noGrp="1"/>
          </p:cNvSpPr>
          <p:nvPr>
            <p:ph idx="1"/>
          </p:nvPr>
        </p:nvSpPr>
        <p:spPr>
          <a:effectLst>
            <a:softEdge rad="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801877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Sheffield a local picture of immunisations</a:t>
            </a:r>
            <a:endParaRPr lang="en-US" dirty="0"/>
          </a:p>
        </p:txBody>
      </p:sp>
    </p:spTree>
    <p:extLst>
      <p:ext uri="{BB962C8B-B14F-4D97-AF65-F5344CB8AC3E}">
        <p14:creationId xmlns:p14="http://schemas.microsoft.com/office/powerpoint/2010/main" val="266261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hyperlink" Target="https://www.gov.uk/guidance/nhs-population-screening-explained" TargetMode="Externa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hyperlink" Target="https://youtu.be/MHUnW_Z_-jI" TargetMode="External"/><Relationship Id="rId5" Type="http://schemas.openxmlformats.org/officeDocument/2006/relationships/hyperlink" Target="https://www.youtube.com/watch?v=LNCYsTU96VA" TargetMode="External"/><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2.mp4"/><Relationship Id="rId7" Type="http://schemas.openxmlformats.org/officeDocument/2006/relationships/image" Target="../media/image5.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5.mp4"/><Relationship Id="rId7" Type="http://schemas.openxmlformats.org/officeDocument/2006/relationships/image" Target="../media/image4.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6.png"/><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9.mp4"/><Relationship Id="rId7" Type="http://schemas.openxmlformats.org/officeDocument/2006/relationships/image" Target="../media/image5.png"/><Relationship Id="rId2" Type="http://schemas.microsoft.com/office/2007/relationships/media" Target="../media/media9.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EF51-A59B-49D8-B145-C6D2C372DEBA}"/>
              </a:ext>
            </a:extLst>
          </p:cNvPr>
          <p:cNvSpPr>
            <a:spLocks noGrp="1"/>
          </p:cNvSpPr>
          <p:nvPr>
            <p:ph type="title"/>
          </p:nvPr>
        </p:nvSpPr>
        <p:spPr>
          <a:xfrm>
            <a:off x="541818" y="1267231"/>
            <a:ext cx="7886700" cy="1694799"/>
          </a:xfrm>
        </p:spPr>
        <p:txBody>
          <a:bodyPr/>
          <a:lstStyle/>
          <a:p>
            <a:pPr algn="ctr"/>
            <a:r>
              <a:rPr lang="en-GB" dirty="0"/>
              <a:t>NHS Screening Programmes</a:t>
            </a:r>
            <a:br>
              <a:rPr lang="en-GB" dirty="0"/>
            </a:br>
            <a:br>
              <a:rPr lang="en-GB" dirty="0"/>
            </a:br>
            <a:r>
              <a:rPr lang="en-GB" sz="3200" dirty="0"/>
              <a:t>Introduction</a:t>
            </a:r>
            <a:br>
              <a:rPr lang="en-GB" dirty="0"/>
            </a:br>
            <a:br>
              <a:rPr lang="en-GB" dirty="0"/>
            </a:br>
            <a:br>
              <a:rPr lang="en-GB" dirty="0"/>
            </a:br>
            <a:br>
              <a:rPr lang="en-GB" dirty="0"/>
            </a:br>
            <a:br>
              <a:rPr lang="en-GB" dirty="0"/>
            </a:br>
            <a:r>
              <a:rPr lang="en-GB" sz="2400" dirty="0"/>
              <a:t>NHSE/I Public Health Programmes Team</a:t>
            </a:r>
            <a:br>
              <a:rPr lang="en-GB" dirty="0"/>
            </a:br>
            <a:br>
              <a:rPr lang="en-GB" dirty="0"/>
            </a:br>
            <a:br>
              <a:rPr lang="en-GB" dirty="0"/>
            </a:br>
            <a:endParaRPr lang="en-GB" dirty="0"/>
          </a:p>
        </p:txBody>
      </p:sp>
      <p:sp>
        <p:nvSpPr>
          <p:cNvPr id="3" name="Subtitle 2">
            <a:extLst>
              <a:ext uri="{FF2B5EF4-FFF2-40B4-BE49-F238E27FC236}">
                <a16:creationId xmlns:a16="http://schemas.microsoft.com/office/drawing/2014/main" id="{31608A49-3EB9-493C-B378-62279B28580E}"/>
              </a:ext>
            </a:extLst>
          </p:cNvPr>
          <p:cNvSpPr>
            <a:spLocks noGrp="1"/>
          </p:cNvSpPr>
          <p:nvPr>
            <p:ph type="subTitle" idx="1"/>
          </p:nvPr>
        </p:nvSpPr>
        <p:spPr>
          <a:xfrm>
            <a:off x="541818" y="5774306"/>
            <a:ext cx="6858000" cy="473244"/>
          </a:xfrm>
        </p:spPr>
        <p:txBody>
          <a:bodyPr/>
          <a:lstStyle/>
          <a:p>
            <a:r>
              <a:rPr lang="en-GB" dirty="0"/>
              <a:t>Feb 2022</a:t>
            </a:r>
          </a:p>
        </p:txBody>
      </p:sp>
      <p:pic>
        <p:nvPicPr>
          <p:cNvPr id="5" name="Video 4">
            <a:hlinkClick r:id="" action="ppaction://media"/>
            <a:extLst>
              <a:ext uri="{FF2B5EF4-FFF2-40B4-BE49-F238E27FC236}">
                <a16:creationId xmlns:a16="http://schemas.microsoft.com/office/drawing/2014/main" id="{A6535EAD-D4C4-4AB3-A2BE-5917883157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52934500"/>
      </p:ext>
    </p:extLst>
  </p:cSld>
  <p:clrMapOvr>
    <a:masterClrMapping/>
  </p:clrMapOvr>
  <mc:AlternateContent xmlns:mc="http://schemas.openxmlformats.org/markup-compatibility/2006" xmlns:p14="http://schemas.microsoft.com/office/powerpoint/2010/main">
    <mc:Choice Requires="p14">
      <p:transition spd="slow" p14:dur="2000" advTm="26330"/>
    </mc:Choice>
    <mc:Fallback xmlns="">
      <p:transition spd="slow" advTm="2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735013" y="43308"/>
            <a:ext cx="8229600" cy="857250"/>
          </a:xfrm>
          <a:prstGeom prst="rect">
            <a:avLst/>
          </a:prstGeom>
        </p:spPr>
        <p:txBody>
          <a:bodyPr/>
          <a:lstStyle/>
          <a:p>
            <a:pPr eaLnBrk="1" hangingPunct="1"/>
            <a:r>
              <a:rPr lang="en-GB" altLang="en-US" sz="3600" b="1" dirty="0">
                <a:solidFill>
                  <a:schemeClr val="tx2"/>
                </a:solidFill>
              </a:rPr>
              <a:t>Screening Timeline </a:t>
            </a:r>
            <a:endParaRPr lang="en-US" altLang="en-US" sz="3600" b="1" dirty="0">
              <a:solidFill>
                <a:schemeClr val="tx2"/>
              </a:solidFill>
            </a:endParaRPr>
          </a:p>
        </p:txBody>
      </p:sp>
      <p:sp>
        <p:nvSpPr>
          <p:cNvPr id="17411" name="TextBox 7"/>
          <p:cNvSpPr txBox="1">
            <a:spLocks noChangeArrowheads="1"/>
          </p:cNvSpPr>
          <p:nvPr/>
        </p:nvSpPr>
        <p:spPr bwMode="auto">
          <a:xfrm>
            <a:off x="4103075" y="1453999"/>
            <a:ext cx="5040924" cy="242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r>
              <a:rPr lang="en-GB" sz="1400" dirty="0"/>
              <a:t>Links to PHE screening animations for both Females and Males</a:t>
            </a:r>
          </a:p>
          <a:p>
            <a:r>
              <a:rPr lang="en-GB" sz="1400" u="sng" dirty="0">
                <a:hlinkClick r:id="rId5"/>
              </a:rPr>
              <a:t> Female lifetime screening pathway animation</a:t>
            </a:r>
            <a:endParaRPr lang="en-GB" sz="1400" dirty="0"/>
          </a:p>
          <a:p>
            <a:r>
              <a:rPr lang="en-GB" sz="1400" u="sng" dirty="0">
                <a:hlinkClick r:id="rId6"/>
              </a:rPr>
              <a:t> Male lifetime screening pathway animation</a:t>
            </a:r>
            <a:endParaRPr lang="en-GB" sz="1400" u="sng" dirty="0"/>
          </a:p>
          <a:p>
            <a:endParaRPr lang="en-GB" altLang="en-US" sz="1400" u="sng" dirty="0">
              <a:solidFill>
                <a:srgbClr val="EC018C"/>
              </a:solidFill>
            </a:endParaRPr>
          </a:p>
          <a:p>
            <a:pPr>
              <a:buNone/>
            </a:pPr>
            <a:r>
              <a:rPr lang="en-GB" altLang="en-US" sz="1400" u="sng" dirty="0">
                <a:solidFill>
                  <a:srgbClr val="EC018C"/>
                </a:solidFill>
              </a:rPr>
              <a:t>Posters available at</a:t>
            </a:r>
          </a:p>
          <a:p>
            <a:pPr>
              <a:buNone/>
            </a:pPr>
            <a:endParaRPr lang="en-GB" altLang="en-US" sz="1400" u="sng" dirty="0">
              <a:solidFill>
                <a:srgbClr val="EC018C"/>
              </a:solidFill>
            </a:endParaRPr>
          </a:p>
          <a:p>
            <a:pPr>
              <a:buNone/>
            </a:pPr>
            <a:r>
              <a:rPr lang="en-US" altLang="en-US" sz="1400" dirty="0">
                <a:solidFill>
                  <a:srgbClr val="EC018C"/>
                </a:solidFill>
                <a:hlinkClick r:id="rId7"/>
              </a:rPr>
              <a:t>https://www.gov.uk/guidance/nhs-population-screening-explained</a:t>
            </a:r>
            <a:endParaRPr lang="en-US" altLang="en-US" sz="1400" dirty="0">
              <a:solidFill>
                <a:srgbClr val="EC018C"/>
              </a:solidFill>
            </a:endParaRPr>
          </a:p>
          <a:p>
            <a:pPr>
              <a:buNone/>
            </a:pPr>
            <a:endParaRPr lang="en-US" altLang="en-US" sz="1400" dirty="0">
              <a:solidFill>
                <a:srgbClr val="EC018C"/>
              </a:solidFill>
            </a:endParaRPr>
          </a:p>
          <a:p>
            <a:pPr eaLnBrk="1" hangingPunct="1">
              <a:spcBef>
                <a:spcPct val="0"/>
              </a:spcBef>
              <a:buFontTx/>
              <a:buNone/>
            </a:pPr>
            <a:endParaRPr lang="en-GB" altLang="en-US" sz="2000" dirty="0">
              <a:solidFill>
                <a:srgbClr val="002060"/>
              </a:solidFill>
            </a:endParaRPr>
          </a:p>
        </p:txBody>
      </p:sp>
      <p:pic>
        <p:nvPicPr>
          <p:cNvPr id="5" name="Picture 4">
            <a:extLst>
              <a:ext uri="{FF2B5EF4-FFF2-40B4-BE49-F238E27FC236}">
                <a16:creationId xmlns:a16="http://schemas.microsoft.com/office/drawing/2014/main" id="{B1090F8D-0C40-46C8-8BDD-9A544B1EE9D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0338" y="707097"/>
            <a:ext cx="4142154" cy="6088184"/>
          </a:xfrm>
          <a:prstGeom prst="rect">
            <a:avLst/>
          </a:prstGeom>
          <a:noFill/>
          <a:ln>
            <a:noFill/>
          </a:ln>
        </p:spPr>
      </p:pic>
      <p:pic>
        <p:nvPicPr>
          <p:cNvPr id="2" name="Picture 1">
            <a:extLst>
              <a:ext uri="{FF2B5EF4-FFF2-40B4-BE49-F238E27FC236}">
                <a16:creationId xmlns:a16="http://schemas.microsoft.com/office/drawing/2014/main" id="{C1C33A64-A7FB-4E34-898E-4027EE61D8D7}"/>
              </a:ext>
            </a:extLst>
          </p:cNvPr>
          <p:cNvPicPr>
            <a:picLocks noChangeAspect="1"/>
          </p:cNvPicPr>
          <p:nvPr/>
        </p:nvPicPr>
        <p:blipFill>
          <a:blip r:embed="rId9"/>
          <a:stretch>
            <a:fillRect/>
          </a:stretch>
        </p:blipFill>
        <p:spPr>
          <a:xfrm>
            <a:off x="7328330" y="64477"/>
            <a:ext cx="1333616" cy="548688"/>
          </a:xfrm>
          <a:prstGeom prst="rect">
            <a:avLst/>
          </a:prstGeom>
        </p:spPr>
      </p:pic>
      <p:pic>
        <p:nvPicPr>
          <p:cNvPr id="3" name="Video 2">
            <a:hlinkClick r:id="" action="ppaction://media"/>
            <a:extLst>
              <a:ext uri="{FF2B5EF4-FFF2-40B4-BE49-F238E27FC236}">
                <a16:creationId xmlns:a16="http://schemas.microsoft.com/office/drawing/2014/main" id="{2007F342-C7F7-4EB6-9A23-42E15174C7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54660653"/>
      </p:ext>
    </p:extLst>
  </p:cSld>
  <p:clrMapOvr>
    <a:masterClrMapping/>
  </p:clrMapOvr>
  <p:transition advTm="35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530422" y="0"/>
            <a:ext cx="43195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solidFill>
                  <a:schemeClr val="tx2"/>
                </a:solidFill>
              </a:rPr>
              <a:t>Early Diagnosis &amp; Survival </a:t>
            </a:r>
          </a:p>
        </p:txBody>
      </p:sp>
      <p:sp>
        <p:nvSpPr>
          <p:cNvPr id="13315" name="Text Placeholder 3"/>
          <p:cNvSpPr txBox="1">
            <a:spLocks noChangeArrowheads="1"/>
          </p:cNvSpPr>
          <p:nvPr/>
        </p:nvSpPr>
        <p:spPr bwMode="auto">
          <a:xfrm>
            <a:off x="541338" y="2254250"/>
            <a:ext cx="8102600" cy="30226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400"/>
              </a:lnSpc>
              <a:buClr>
                <a:schemeClr val="bg2"/>
              </a:buClr>
              <a:defRPr/>
            </a:pPr>
            <a:r>
              <a:rPr lang="en-GB" altLang="en-US" sz="2800" b="1" dirty="0">
                <a:solidFill>
                  <a:schemeClr val="tx2"/>
                </a:solidFill>
                <a:latin typeface="+mn-lt"/>
                <a:cs typeface="Arial" panose="020B0604020202020204" pitchFamily="34" charset="0"/>
              </a:rPr>
              <a:t>“Cancer that’s diagnosed at an early stage, before it’s had the chance to get too big or spread is more likely to be treated successfully. If the cancer has spread, treatment becomes more difficult, and generally a person’s chances of surviving are much lower”</a:t>
            </a:r>
          </a:p>
          <a:p>
            <a:pPr>
              <a:lnSpc>
                <a:spcPts val="3400"/>
              </a:lnSpc>
              <a:buClr>
                <a:schemeClr val="bg2"/>
              </a:buClr>
              <a:defRPr/>
            </a:pPr>
            <a:endParaRPr lang="en-US" altLang="en-US" dirty="0">
              <a:cs typeface="Arial" panose="020B0604020202020204" pitchFamily="34" charset="0"/>
            </a:endParaRPr>
          </a:p>
          <a:p>
            <a:pPr>
              <a:lnSpc>
                <a:spcPts val="3400"/>
              </a:lnSpc>
              <a:buClr>
                <a:schemeClr val="bg2"/>
              </a:buClr>
              <a:defRPr/>
            </a:pPr>
            <a:endParaRPr lang="en-US" altLang="en-US" dirty="0">
              <a:cs typeface="Arial" panose="020B0604020202020204" pitchFamily="34" charset="0"/>
            </a:endParaRPr>
          </a:p>
          <a:p>
            <a:pPr>
              <a:lnSpc>
                <a:spcPts val="3400"/>
              </a:lnSpc>
              <a:buClr>
                <a:schemeClr val="bg2"/>
              </a:buClr>
              <a:defRPr/>
            </a:pPr>
            <a:endParaRPr lang="en-US" altLang="en-US" dirty="0">
              <a:solidFill>
                <a:srgbClr val="7C7E81"/>
              </a:solidFill>
              <a:cs typeface="Arial" panose="020B0604020202020204" pitchFamily="34" charset="0"/>
            </a:endParaRPr>
          </a:p>
        </p:txBody>
      </p:sp>
      <p:sp>
        <p:nvSpPr>
          <p:cNvPr id="6" name="Text Placeholder 3"/>
          <p:cNvSpPr txBox="1">
            <a:spLocks/>
          </p:cNvSpPr>
          <p:nvPr/>
        </p:nvSpPr>
        <p:spPr>
          <a:xfrm>
            <a:off x="444500" y="1244600"/>
            <a:ext cx="8101013" cy="674688"/>
          </a:xfrm>
          <a:prstGeom prst="rect">
            <a:avLst/>
          </a:prstGeom>
        </p:spPr>
        <p:txBody>
          <a:bodyPr/>
          <a:lstStyle>
            <a:lvl1pPr marL="0" indent="0" algn="l" defTabSz="457200" rtl="0" eaLnBrk="1" latinLnBrk="0" hangingPunct="1">
              <a:spcBef>
                <a:spcPct val="20000"/>
              </a:spcBef>
              <a:buFont typeface="Arial"/>
              <a:buNone/>
              <a:defRPr sz="3600" kern="1200" baseline="0">
                <a:solidFill>
                  <a:srgbClr val="2E008B"/>
                </a:solidFill>
                <a:latin typeface="Museo Sans Rounded 7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solidFill>
                  <a:schemeClr val="tx2"/>
                </a:solidFill>
                <a:latin typeface="+mj-lt"/>
              </a:rPr>
              <a:t>In a nutshell…….</a:t>
            </a:r>
          </a:p>
        </p:txBody>
      </p:sp>
      <p:pic>
        <p:nvPicPr>
          <p:cNvPr id="2" name="Picture 1">
            <a:extLst>
              <a:ext uri="{FF2B5EF4-FFF2-40B4-BE49-F238E27FC236}">
                <a16:creationId xmlns:a16="http://schemas.microsoft.com/office/drawing/2014/main" id="{EFFE55DB-E683-43DD-A667-C7C87486CA7C}"/>
              </a:ext>
            </a:extLst>
          </p:cNvPr>
          <p:cNvPicPr>
            <a:picLocks noChangeAspect="1"/>
          </p:cNvPicPr>
          <p:nvPr/>
        </p:nvPicPr>
        <p:blipFill>
          <a:blip r:embed="rId6"/>
          <a:stretch>
            <a:fillRect/>
          </a:stretch>
        </p:blipFill>
        <p:spPr>
          <a:xfrm>
            <a:off x="7143836" y="178055"/>
            <a:ext cx="1546994" cy="731583"/>
          </a:xfrm>
          <a:prstGeom prst="rect">
            <a:avLst/>
          </a:prstGeom>
        </p:spPr>
      </p:pic>
      <p:pic>
        <p:nvPicPr>
          <p:cNvPr id="3" name="Picture 2">
            <a:extLst>
              <a:ext uri="{FF2B5EF4-FFF2-40B4-BE49-F238E27FC236}">
                <a16:creationId xmlns:a16="http://schemas.microsoft.com/office/drawing/2014/main" id="{74C208F2-E6FB-4FE4-A5E2-A41B0E4ABACA}"/>
              </a:ext>
            </a:extLst>
          </p:cNvPr>
          <p:cNvPicPr>
            <a:picLocks noChangeAspect="1"/>
          </p:cNvPicPr>
          <p:nvPr/>
        </p:nvPicPr>
        <p:blipFill>
          <a:blip r:embed="rId7"/>
          <a:stretch>
            <a:fillRect/>
          </a:stretch>
        </p:blipFill>
        <p:spPr>
          <a:xfrm>
            <a:off x="383085" y="23606"/>
            <a:ext cx="1333616" cy="548688"/>
          </a:xfrm>
          <a:prstGeom prst="rect">
            <a:avLst/>
          </a:prstGeom>
        </p:spPr>
      </p:pic>
      <p:pic>
        <p:nvPicPr>
          <p:cNvPr id="4" name="Video 3">
            <a:hlinkClick r:id="" action="ppaction://media"/>
            <a:extLst>
              <a:ext uri="{FF2B5EF4-FFF2-40B4-BE49-F238E27FC236}">
                <a16:creationId xmlns:a16="http://schemas.microsoft.com/office/drawing/2014/main" id="{E6BC9D65-D674-43DB-8F97-74D4129D6AC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4138422381"/>
      </p:ext>
    </p:extLst>
  </p:cSld>
  <p:clrMapOvr>
    <a:masterClrMapping/>
  </p:clrMapOvr>
  <mc:AlternateContent xmlns:mc="http://schemas.openxmlformats.org/markup-compatibility/2006" xmlns:p14="http://schemas.microsoft.com/office/powerpoint/2010/main">
    <mc:Choice Requires="p14">
      <p:transition p14:dur="0" advTm="28283"/>
    </mc:Choice>
    <mc:Fallback xmlns="">
      <p:transition advTm="2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315"/>
                                        </p:tgtEl>
                                        <p:attrNameLst>
                                          <p:attrName>style.visibility</p:attrName>
                                        </p:attrNameLst>
                                      </p:cBhvr>
                                      <p:to>
                                        <p:strVal val="visible"/>
                                      </p:to>
                                    </p:set>
                                    <p:anim calcmode="lin" valueType="num">
                                      <p:cBhvr additive="base">
                                        <p:cTn id="11" dur="500" fill="hold"/>
                                        <p:tgtEl>
                                          <p:spTgt spid="13315"/>
                                        </p:tgtEl>
                                        <p:attrNameLst>
                                          <p:attrName>ppt_x</p:attrName>
                                        </p:attrNameLst>
                                      </p:cBhvr>
                                      <p:tavLst>
                                        <p:tav tm="0">
                                          <p:val>
                                            <p:strVal val="#ppt_x"/>
                                          </p:val>
                                        </p:tav>
                                        <p:tav tm="100000">
                                          <p:val>
                                            <p:strVal val="#ppt_x"/>
                                          </p:val>
                                        </p:tav>
                                      </p:tavLst>
                                    </p:anim>
                                    <p:anim calcmode="lin" valueType="num">
                                      <p:cBhvr additive="base">
                                        <p:cTn id="12"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133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647719" y="0"/>
            <a:ext cx="4321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solidFill>
                  <a:schemeClr val="tx2"/>
                </a:solidFill>
              </a:rPr>
              <a:t>Early Diagnosis &amp; Survival </a:t>
            </a:r>
          </a:p>
        </p:txBody>
      </p:sp>
      <p:sp>
        <p:nvSpPr>
          <p:cNvPr id="14339" name="Text Placeholder 2"/>
          <p:cNvSpPr txBox="1">
            <a:spLocks noChangeArrowheads="1"/>
          </p:cNvSpPr>
          <p:nvPr/>
        </p:nvSpPr>
        <p:spPr bwMode="auto">
          <a:xfrm>
            <a:off x="250825" y="1445267"/>
            <a:ext cx="879633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charset="0"/>
              <a:buChar char="•"/>
              <a:defRPr sz="3200">
                <a:solidFill>
                  <a:schemeClr val="tx1"/>
                </a:solidFill>
                <a:latin typeface="Calibri" pitchFamily="34" charset="0"/>
              </a:defRPr>
            </a:lvl1pPr>
            <a:lvl2pPr marL="742950" indent="-285750" defTabSz="457200">
              <a:spcBef>
                <a:spcPct val="20000"/>
              </a:spcBef>
              <a:buFont typeface="Arial" charset="0"/>
              <a:buChar char="–"/>
              <a:defRPr sz="2800">
                <a:solidFill>
                  <a:schemeClr val="tx1"/>
                </a:solidFill>
                <a:latin typeface="Calibri" pitchFamily="34" charset="0"/>
              </a:defRPr>
            </a:lvl2pPr>
            <a:lvl3pPr marL="1143000" indent="-228600" defTabSz="457200">
              <a:spcBef>
                <a:spcPct val="20000"/>
              </a:spcBef>
              <a:buFont typeface="Arial" charset="0"/>
              <a:buChar char="•"/>
              <a:defRPr sz="2400">
                <a:solidFill>
                  <a:schemeClr val="tx1"/>
                </a:solidFill>
                <a:latin typeface="Calibri" pitchFamily="34" charset="0"/>
              </a:defRPr>
            </a:lvl3pPr>
            <a:lvl4pPr marL="1600200" indent="-228600" defTabSz="457200">
              <a:spcBef>
                <a:spcPct val="20000"/>
              </a:spcBef>
              <a:buFont typeface="Arial" charset="0"/>
              <a:buChar char="–"/>
              <a:defRPr sz="2000">
                <a:solidFill>
                  <a:schemeClr val="tx1"/>
                </a:solidFill>
                <a:latin typeface="Calibri" pitchFamily="34" charset="0"/>
              </a:defRPr>
            </a:lvl4pPr>
            <a:lvl5pPr marL="2057400" indent="-228600" defTabSz="4572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en-GB" altLang="en-US" sz="3000" b="1" dirty="0">
                <a:solidFill>
                  <a:schemeClr val="tx2"/>
                </a:solidFill>
              </a:rPr>
              <a:t>DIAGNOSING CANCERS EARLY COULD MAKE A REAL DIFFERENCE TO SURVIVAL</a:t>
            </a:r>
          </a:p>
        </p:txBody>
      </p:sp>
      <p:pic>
        <p:nvPicPr>
          <p:cNvPr id="1434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2441967"/>
            <a:ext cx="590391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C2C103F-B119-4D62-A4F5-63B2D4119092}"/>
              </a:ext>
            </a:extLst>
          </p:cNvPr>
          <p:cNvPicPr>
            <a:picLocks noChangeAspect="1"/>
          </p:cNvPicPr>
          <p:nvPr/>
        </p:nvPicPr>
        <p:blipFill>
          <a:blip r:embed="rId6"/>
          <a:stretch>
            <a:fillRect/>
          </a:stretch>
        </p:blipFill>
        <p:spPr>
          <a:xfrm>
            <a:off x="7237273" y="249669"/>
            <a:ext cx="1546994" cy="731583"/>
          </a:xfrm>
          <a:prstGeom prst="rect">
            <a:avLst/>
          </a:prstGeom>
        </p:spPr>
      </p:pic>
      <p:pic>
        <p:nvPicPr>
          <p:cNvPr id="3" name="Picture 2">
            <a:extLst>
              <a:ext uri="{FF2B5EF4-FFF2-40B4-BE49-F238E27FC236}">
                <a16:creationId xmlns:a16="http://schemas.microsoft.com/office/drawing/2014/main" id="{A55D930E-BE34-494B-A883-B8BFE0530234}"/>
              </a:ext>
            </a:extLst>
          </p:cNvPr>
          <p:cNvPicPr>
            <a:picLocks noChangeAspect="1"/>
          </p:cNvPicPr>
          <p:nvPr/>
        </p:nvPicPr>
        <p:blipFill>
          <a:blip r:embed="rId7"/>
          <a:stretch>
            <a:fillRect/>
          </a:stretch>
        </p:blipFill>
        <p:spPr>
          <a:xfrm>
            <a:off x="250825" y="153548"/>
            <a:ext cx="1333616" cy="548688"/>
          </a:xfrm>
          <a:prstGeom prst="rect">
            <a:avLst/>
          </a:prstGeom>
        </p:spPr>
      </p:pic>
      <p:pic>
        <p:nvPicPr>
          <p:cNvPr id="15" name="Video 14">
            <a:hlinkClick r:id="" action="ppaction://media"/>
            <a:extLst>
              <a:ext uri="{FF2B5EF4-FFF2-40B4-BE49-F238E27FC236}">
                <a16:creationId xmlns:a16="http://schemas.microsoft.com/office/drawing/2014/main" id="{50B6F464-B257-4ECE-A62A-D91DA13F35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510808904"/>
      </p:ext>
    </p:extLst>
  </p:cSld>
  <p:clrMapOvr>
    <a:masterClrMapping/>
  </p:clrMapOvr>
  <p:transition advTm="42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2719638" y="0"/>
            <a:ext cx="4321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solidFill>
                  <a:schemeClr val="tx2"/>
                </a:solidFill>
              </a:rPr>
              <a:t>Early Diagnosis &amp; Survival </a:t>
            </a:r>
          </a:p>
        </p:txBody>
      </p:sp>
      <p:pic>
        <p:nvPicPr>
          <p:cNvPr id="153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84313"/>
            <a:ext cx="41767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txBox="1">
            <a:spLocks/>
          </p:cNvSpPr>
          <p:nvPr/>
        </p:nvSpPr>
        <p:spPr>
          <a:xfrm>
            <a:off x="4559300" y="1803400"/>
            <a:ext cx="3938588" cy="67468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GB" sz="2700" b="1" dirty="0">
                <a:solidFill>
                  <a:schemeClr val="tx2"/>
                </a:solidFill>
                <a:latin typeface="+mj-lt"/>
              </a:rPr>
              <a:t>ONLY</a:t>
            </a:r>
            <a:r>
              <a:rPr lang="en-GB" sz="2700" b="1" dirty="0">
                <a:solidFill>
                  <a:srgbClr val="0070C0"/>
                </a:solidFill>
                <a:latin typeface="+mj-lt"/>
              </a:rPr>
              <a:t> </a:t>
            </a:r>
            <a:r>
              <a:rPr lang="en-GB" sz="2700" b="1" dirty="0">
                <a:solidFill>
                  <a:srgbClr val="FF3399"/>
                </a:solidFill>
                <a:latin typeface="+mj-lt"/>
              </a:rPr>
              <a:t>54%</a:t>
            </a:r>
            <a:r>
              <a:rPr lang="en-GB" sz="2700" b="1" dirty="0">
                <a:latin typeface="+mj-lt"/>
              </a:rPr>
              <a:t> </a:t>
            </a:r>
            <a:r>
              <a:rPr lang="en-GB" sz="2700" b="1" dirty="0">
                <a:solidFill>
                  <a:schemeClr val="tx2"/>
                </a:solidFill>
                <a:latin typeface="+mj-lt"/>
              </a:rPr>
              <a:t>OF CANCERS ARE DIAGNOSED AT AN EARLY STAGE</a:t>
            </a:r>
          </a:p>
        </p:txBody>
      </p:sp>
      <p:sp>
        <p:nvSpPr>
          <p:cNvPr id="9" name="Text Placeholder 2"/>
          <p:cNvSpPr txBox="1">
            <a:spLocks/>
          </p:cNvSpPr>
          <p:nvPr/>
        </p:nvSpPr>
        <p:spPr>
          <a:xfrm>
            <a:off x="4575175" y="3684588"/>
            <a:ext cx="3937000" cy="67468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GB" sz="2700" b="1" dirty="0">
                <a:solidFill>
                  <a:schemeClr val="tx2"/>
                </a:solidFill>
                <a:latin typeface="+mj-lt"/>
              </a:rPr>
              <a:t>THERE IS VARIATION IN STAGE DISTRIBUTION BY CANCER TYPE</a:t>
            </a:r>
          </a:p>
        </p:txBody>
      </p:sp>
      <p:pic>
        <p:nvPicPr>
          <p:cNvPr id="2" name="Picture 1">
            <a:extLst>
              <a:ext uri="{FF2B5EF4-FFF2-40B4-BE49-F238E27FC236}">
                <a16:creationId xmlns:a16="http://schemas.microsoft.com/office/drawing/2014/main" id="{B323205B-79BA-422C-AA03-13ECF3228EB7}"/>
              </a:ext>
            </a:extLst>
          </p:cNvPr>
          <p:cNvPicPr>
            <a:picLocks noChangeAspect="1"/>
          </p:cNvPicPr>
          <p:nvPr/>
        </p:nvPicPr>
        <p:blipFill>
          <a:blip r:embed="rId5"/>
          <a:stretch>
            <a:fillRect/>
          </a:stretch>
        </p:blipFill>
        <p:spPr>
          <a:xfrm>
            <a:off x="7377949" y="231108"/>
            <a:ext cx="1546994" cy="731583"/>
          </a:xfrm>
          <a:prstGeom prst="rect">
            <a:avLst/>
          </a:prstGeom>
        </p:spPr>
      </p:pic>
      <p:pic>
        <p:nvPicPr>
          <p:cNvPr id="3" name="Picture 2">
            <a:extLst>
              <a:ext uri="{FF2B5EF4-FFF2-40B4-BE49-F238E27FC236}">
                <a16:creationId xmlns:a16="http://schemas.microsoft.com/office/drawing/2014/main" id="{D457D151-59ED-439A-96ED-E600381AAEFD}"/>
              </a:ext>
            </a:extLst>
          </p:cNvPr>
          <p:cNvPicPr>
            <a:picLocks noChangeAspect="1"/>
          </p:cNvPicPr>
          <p:nvPr/>
        </p:nvPicPr>
        <p:blipFill>
          <a:blip r:embed="rId6"/>
          <a:stretch>
            <a:fillRect/>
          </a:stretch>
        </p:blipFill>
        <p:spPr>
          <a:xfrm>
            <a:off x="323850" y="176799"/>
            <a:ext cx="1333616" cy="548688"/>
          </a:xfrm>
          <a:prstGeom prst="rect">
            <a:avLst/>
          </a:prstGeom>
        </p:spPr>
      </p:pic>
      <p:pic>
        <p:nvPicPr>
          <p:cNvPr id="4" name="Video 3">
            <a:hlinkClick r:id="" action="ppaction://media"/>
            <a:extLst>
              <a:ext uri="{FF2B5EF4-FFF2-40B4-BE49-F238E27FC236}">
                <a16:creationId xmlns:a16="http://schemas.microsoft.com/office/drawing/2014/main" id="{8AF97C20-5C60-40A0-93B0-E35E10B005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07022044"/>
      </p:ext>
    </p:extLst>
  </p:cSld>
  <p:clrMapOvr>
    <a:masterClrMapping/>
  </p:clrMapOvr>
  <p:transition advTm="19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2647719" y="125842"/>
            <a:ext cx="4321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solidFill>
                  <a:schemeClr val="tx2"/>
                </a:solidFill>
              </a:rPr>
              <a:t>Routes to Diagnosis </a:t>
            </a:r>
          </a:p>
        </p:txBody>
      </p:sp>
      <p:pic>
        <p:nvPicPr>
          <p:cNvPr id="16387" name="Picture 2" descr="Screen Clipp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588" y="1308101"/>
            <a:ext cx="4170362" cy="443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p:cNvSpPr/>
          <p:nvPr/>
        </p:nvSpPr>
        <p:spPr>
          <a:xfrm>
            <a:off x="684213" y="2565400"/>
            <a:ext cx="3228975" cy="238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3000" b="1" dirty="0">
                <a:solidFill>
                  <a:schemeClr val="tx2"/>
                </a:solidFill>
                <a:cs typeface="Arial" pitchFamily="34" charset="0"/>
              </a:rPr>
              <a:t>Most cancer patients present to a GP first (GP surgery and GP home visit)</a:t>
            </a:r>
            <a:endParaRPr lang="en-US" altLang="en-US" sz="3000" b="1" dirty="0">
              <a:solidFill>
                <a:schemeClr val="tx2"/>
              </a:solidFill>
              <a:cs typeface="Calibri"/>
            </a:endParaRPr>
          </a:p>
          <a:p>
            <a:pPr algn="ctr">
              <a:defRPr/>
            </a:pPr>
            <a:endParaRPr lang="en-GB" sz="2100" b="1" i="1" dirty="0">
              <a:solidFill>
                <a:srgbClr val="2E008B"/>
              </a:solidFill>
            </a:endParaRPr>
          </a:p>
        </p:txBody>
      </p:sp>
      <p:pic>
        <p:nvPicPr>
          <p:cNvPr id="2" name="Picture 1">
            <a:extLst>
              <a:ext uri="{FF2B5EF4-FFF2-40B4-BE49-F238E27FC236}">
                <a16:creationId xmlns:a16="http://schemas.microsoft.com/office/drawing/2014/main" id="{CB934090-0514-4075-B428-74B75CF9100D}"/>
              </a:ext>
            </a:extLst>
          </p:cNvPr>
          <p:cNvPicPr>
            <a:picLocks noChangeAspect="1"/>
          </p:cNvPicPr>
          <p:nvPr/>
        </p:nvPicPr>
        <p:blipFill>
          <a:blip r:embed="rId7"/>
          <a:stretch>
            <a:fillRect/>
          </a:stretch>
        </p:blipFill>
        <p:spPr>
          <a:xfrm>
            <a:off x="7127856" y="241854"/>
            <a:ext cx="1546994" cy="731583"/>
          </a:xfrm>
          <a:prstGeom prst="rect">
            <a:avLst/>
          </a:prstGeom>
        </p:spPr>
      </p:pic>
      <p:pic>
        <p:nvPicPr>
          <p:cNvPr id="3" name="Picture 2">
            <a:extLst>
              <a:ext uri="{FF2B5EF4-FFF2-40B4-BE49-F238E27FC236}">
                <a16:creationId xmlns:a16="http://schemas.microsoft.com/office/drawing/2014/main" id="{AB9950A5-E67C-47C9-9835-04F1E3F03386}"/>
              </a:ext>
            </a:extLst>
          </p:cNvPr>
          <p:cNvPicPr>
            <a:picLocks noChangeAspect="1"/>
          </p:cNvPicPr>
          <p:nvPr/>
        </p:nvPicPr>
        <p:blipFill>
          <a:blip r:embed="rId8"/>
          <a:stretch>
            <a:fillRect/>
          </a:stretch>
        </p:blipFill>
        <p:spPr>
          <a:xfrm>
            <a:off x="286669" y="241854"/>
            <a:ext cx="1333616" cy="548688"/>
          </a:xfrm>
          <a:prstGeom prst="rect">
            <a:avLst/>
          </a:prstGeom>
        </p:spPr>
      </p:pic>
      <p:pic>
        <p:nvPicPr>
          <p:cNvPr id="7" name="Video 6">
            <a:hlinkClick r:id="" action="ppaction://media"/>
            <a:extLst>
              <a:ext uri="{FF2B5EF4-FFF2-40B4-BE49-F238E27FC236}">
                <a16:creationId xmlns:a16="http://schemas.microsoft.com/office/drawing/2014/main" id="{D548E109-384E-4FA4-A789-E2BCA483432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1780457801"/>
      </p:ext>
    </p:extLst>
  </p:cSld>
  <p:clrMapOvr>
    <a:masterClrMapping/>
  </p:clrMapOvr>
  <p:transition advTm="34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735013" y="43307"/>
            <a:ext cx="8229600" cy="1238415"/>
          </a:xfrm>
          <a:prstGeom prst="rect">
            <a:avLst/>
          </a:prstGeom>
        </p:spPr>
        <p:txBody>
          <a:bodyPr/>
          <a:lstStyle/>
          <a:p>
            <a:pPr eaLnBrk="1" hangingPunct="1"/>
            <a:br>
              <a:rPr lang="en-GB" altLang="en-US" sz="3600" b="1" dirty="0">
                <a:solidFill>
                  <a:schemeClr val="tx2"/>
                </a:solidFill>
              </a:rPr>
            </a:br>
            <a:r>
              <a:rPr lang="en-GB" altLang="en-US" sz="3600" b="1" dirty="0">
                <a:solidFill>
                  <a:schemeClr val="tx2"/>
                </a:solidFill>
              </a:rPr>
              <a:t>What is Screening?</a:t>
            </a:r>
            <a:endParaRPr lang="en-US" altLang="en-US" sz="3600" b="1" dirty="0">
              <a:solidFill>
                <a:schemeClr val="tx2"/>
              </a:solidFill>
            </a:endParaRPr>
          </a:p>
        </p:txBody>
      </p:sp>
      <p:sp>
        <p:nvSpPr>
          <p:cNvPr id="17411" name="TextBox 7"/>
          <p:cNvSpPr txBox="1">
            <a:spLocks noChangeArrowheads="1"/>
          </p:cNvSpPr>
          <p:nvPr/>
        </p:nvSpPr>
        <p:spPr bwMode="auto">
          <a:xfrm>
            <a:off x="251618" y="1865575"/>
            <a:ext cx="864076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a:spcBef>
                <a:spcPct val="0"/>
              </a:spcBef>
            </a:pPr>
            <a:r>
              <a:rPr lang="en-GB" altLang="en-US" sz="2000" b="1" dirty="0">
                <a:solidFill>
                  <a:schemeClr val="tx2"/>
                </a:solidFill>
              </a:rPr>
              <a:t>Screening is where groups of apparently healthy individuals are invited to undertake a test </a:t>
            </a:r>
          </a:p>
          <a:p>
            <a:pPr eaLnBrk="1" hangingPunct="1">
              <a:spcBef>
                <a:spcPct val="0"/>
              </a:spcBef>
              <a:buFontTx/>
              <a:buNone/>
            </a:pPr>
            <a:endParaRPr lang="en-GB" altLang="en-US" sz="2000" b="1" dirty="0">
              <a:solidFill>
                <a:srgbClr val="0070C0"/>
              </a:solidFill>
            </a:endParaRPr>
          </a:p>
          <a:p>
            <a:pPr marL="342900" indent="-342900">
              <a:spcBef>
                <a:spcPct val="0"/>
              </a:spcBef>
            </a:pPr>
            <a:r>
              <a:rPr lang="en-US" altLang="en-US" sz="2000" b="1" dirty="0">
                <a:solidFill>
                  <a:schemeClr val="tx2"/>
                </a:solidFill>
              </a:rPr>
              <a:t>Screening is a way of </a:t>
            </a:r>
            <a:r>
              <a:rPr lang="en-US" altLang="en-US" sz="2000" b="1" dirty="0">
                <a:solidFill>
                  <a:srgbClr val="EC018C"/>
                </a:solidFill>
              </a:rPr>
              <a:t>detecting</a:t>
            </a:r>
            <a:r>
              <a:rPr lang="en-US" altLang="en-US" sz="2000" b="1" dirty="0"/>
              <a:t> </a:t>
            </a:r>
            <a:r>
              <a:rPr lang="en-US" altLang="en-US" sz="2000" b="1" dirty="0">
                <a:solidFill>
                  <a:srgbClr val="0070C0"/>
                </a:solidFill>
              </a:rPr>
              <a:t>the</a:t>
            </a:r>
            <a:r>
              <a:rPr lang="en-US" altLang="en-US" sz="2000" b="1" dirty="0">
                <a:solidFill>
                  <a:srgbClr val="2E008B"/>
                </a:solidFill>
              </a:rPr>
              <a:t> </a:t>
            </a:r>
            <a:r>
              <a:rPr lang="en-US" altLang="en-US" sz="2000" b="1" dirty="0">
                <a:solidFill>
                  <a:srgbClr val="EC018C"/>
                </a:solidFill>
              </a:rPr>
              <a:t>early signs of disease </a:t>
            </a:r>
            <a:r>
              <a:rPr lang="en-US" altLang="en-US" sz="2000" b="1" dirty="0">
                <a:solidFill>
                  <a:srgbClr val="0070C0"/>
                </a:solidFill>
              </a:rPr>
              <a:t>– </a:t>
            </a:r>
            <a:r>
              <a:rPr lang="en-US" altLang="en-US" sz="2000" b="1" dirty="0">
                <a:solidFill>
                  <a:schemeClr val="tx2"/>
                </a:solidFill>
              </a:rPr>
              <a:t>it is meant for people </a:t>
            </a:r>
            <a:r>
              <a:rPr lang="en-US" altLang="en-US" sz="2000" b="1" dirty="0">
                <a:solidFill>
                  <a:srgbClr val="EC018C"/>
                </a:solidFill>
              </a:rPr>
              <a:t>without any symptoms</a:t>
            </a:r>
          </a:p>
          <a:p>
            <a:pPr eaLnBrk="1" hangingPunct="1">
              <a:spcBef>
                <a:spcPct val="0"/>
              </a:spcBef>
              <a:buFontTx/>
              <a:buNone/>
            </a:pPr>
            <a:endParaRPr lang="en-US" altLang="en-US" sz="2000" b="1" dirty="0">
              <a:solidFill>
                <a:srgbClr val="EC018C"/>
              </a:solidFill>
            </a:endParaRPr>
          </a:p>
          <a:p>
            <a:pPr marL="342900" indent="-342900">
              <a:spcBef>
                <a:spcPct val="0"/>
              </a:spcBef>
            </a:pPr>
            <a:r>
              <a:rPr lang="en-GB" altLang="en-US" sz="2000" b="1" dirty="0">
                <a:solidFill>
                  <a:schemeClr val="tx2"/>
                </a:solidFill>
              </a:rPr>
              <a:t>The primary purpose is </a:t>
            </a:r>
            <a:r>
              <a:rPr lang="en-GB" altLang="en-US" sz="2000" b="1" dirty="0">
                <a:solidFill>
                  <a:srgbClr val="FF3399"/>
                </a:solidFill>
              </a:rPr>
              <a:t>to reduce the risk </a:t>
            </a:r>
            <a:r>
              <a:rPr lang="en-GB" altLang="en-US" sz="2000" b="1" dirty="0">
                <a:solidFill>
                  <a:schemeClr val="tx2"/>
                </a:solidFill>
              </a:rPr>
              <a:t>of a poor health outcome by either starting treatment without delay or being given information about risk that is deemed valuable for the individual even if the risk cannot be changed</a:t>
            </a:r>
            <a:endParaRPr lang="en-US" altLang="en-US" sz="2000" b="1" dirty="0">
              <a:solidFill>
                <a:schemeClr val="tx2"/>
              </a:solidFill>
            </a:endParaRPr>
          </a:p>
          <a:p>
            <a:pPr eaLnBrk="1" hangingPunct="1">
              <a:spcBef>
                <a:spcPct val="0"/>
              </a:spcBef>
              <a:buFontTx/>
              <a:buNone/>
            </a:pPr>
            <a:endParaRPr lang="en-US" altLang="en-US" sz="2000" dirty="0">
              <a:solidFill>
                <a:srgbClr val="EC018C"/>
              </a:solidFill>
            </a:endParaRPr>
          </a:p>
          <a:p>
            <a:pPr eaLnBrk="1" hangingPunct="1">
              <a:spcBef>
                <a:spcPct val="0"/>
              </a:spcBef>
              <a:buFontTx/>
              <a:buNone/>
            </a:pPr>
            <a:endParaRPr lang="en-GB" altLang="en-US" sz="2000" dirty="0">
              <a:solidFill>
                <a:srgbClr val="002060"/>
              </a:solidFill>
            </a:endParaRPr>
          </a:p>
        </p:txBody>
      </p:sp>
      <p:pic>
        <p:nvPicPr>
          <p:cNvPr id="2" name="Picture 1">
            <a:extLst>
              <a:ext uri="{FF2B5EF4-FFF2-40B4-BE49-F238E27FC236}">
                <a16:creationId xmlns:a16="http://schemas.microsoft.com/office/drawing/2014/main" id="{B717FB72-4A65-47BF-A557-58A34BF03CD5}"/>
              </a:ext>
            </a:extLst>
          </p:cNvPr>
          <p:cNvPicPr>
            <a:picLocks noChangeAspect="1"/>
          </p:cNvPicPr>
          <p:nvPr/>
        </p:nvPicPr>
        <p:blipFill>
          <a:blip r:embed="rId6"/>
          <a:stretch>
            <a:fillRect/>
          </a:stretch>
        </p:blipFill>
        <p:spPr>
          <a:xfrm>
            <a:off x="7172023" y="309689"/>
            <a:ext cx="1333616" cy="548688"/>
          </a:xfrm>
          <a:prstGeom prst="rect">
            <a:avLst/>
          </a:prstGeom>
        </p:spPr>
      </p:pic>
      <p:pic>
        <p:nvPicPr>
          <p:cNvPr id="3" name="Video 2">
            <a:hlinkClick r:id="" action="ppaction://media"/>
            <a:extLst>
              <a:ext uri="{FF2B5EF4-FFF2-40B4-BE49-F238E27FC236}">
                <a16:creationId xmlns:a16="http://schemas.microsoft.com/office/drawing/2014/main" id="{B26866C0-CAC7-40BD-8081-6BA3281B428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218769996"/>
      </p:ext>
    </p:extLst>
  </p:cSld>
  <p:clrMapOvr>
    <a:masterClrMapping/>
  </p:clrMapOvr>
  <p:transition advTm="34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411"/>
                                        </p:tgtEl>
                                        <p:attrNameLst>
                                          <p:attrName>style.visibility</p:attrName>
                                        </p:attrNameLst>
                                      </p:cBhvr>
                                      <p:to>
                                        <p:strVal val="visible"/>
                                      </p:to>
                                    </p:set>
                                    <p:animEffect transition="in" filter="fade">
                                      <p:cBhvr>
                                        <p:cTn id="11" dur="1000"/>
                                        <p:tgtEl>
                                          <p:spTgt spid="17411"/>
                                        </p:tgtEl>
                                      </p:cBhvr>
                                    </p:animEffect>
                                    <p:anim calcmode="lin" valueType="num">
                                      <p:cBhvr>
                                        <p:cTn id="12" dur="1000" fill="hold"/>
                                        <p:tgtEl>
                                          <p:spTgt spid="17411"/>
                                        </p:tgtEl>
                                        <p:attrNameLst>
                                          <p:attrName>ppt_x</p:attrName>
                                        </p:attrNameLst>
                                      </p:cBhvr>
                                      <p:tavLst>
                                        <p:tav tm="0">
                                          <p:val>
                                            <p:strVal val="#ppt_x"/>
                                          </p:val>
                                        </p:tav>
                                        <p:tav tm="100000">
                                          <p:val>
                                            <p:strVal val="#ppt_x"/>
                                          </p:val>
                                        </p:tav>
                                      </p:tavLst>
                                    </p:anim>
                                    <p:anim calcmode="lin" valueType="num">
                                      <p:cBhvr>
                                        <p:cTn id="13"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174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796247" y="71437"/>
            <a:ext cx="8229600" cy="560388"/>
          </a:xfrm>
          <a:prstGeom prst="rect">
            <a:avLst/>
          </a:prstGeom>
        </p:spPr>
        <p:txBody>
          <a:bodyPr/>
          <a:lstStyle/>
          <a:p>
            <a:pPr eaLnBrk="1" hangingPunct="1"/>
            <a:r>
              <a:rPr lang="en-GB" altLang="en-US" sz="3600" b="1" dirty="0">
                <a:solidFill>
                  <a:schemeClr val="tx2"/>
                </a:solidFill>
              </a:rPr>
              <a:t>What is Screening?</a:t>
            </a:r>
            <a:endParaRPr lang="en-US" altLang="en-US" sz="3600" b="1" dirty="0">
              <a:solidFill>
                <a:schemeClr val="tx2"/>
              </a:solidFill>
            </a:endParaRPr>
          </a:p>
        </p:txBody>
      </p:sp>
      <p:pic>
        <p:nvPicPr>
          <p:cNvPr id="19459" name="Picture 2" descr="This diagram explains how screeening works."/>
          <p:cNvPicPr>
            <a:picLocks noChangeAspect="1" noChangeArrowheads="1"/>
          </p:cNvPicPr>
          <p:nvPr/>
        </p:nvPicPr>
        <p:blipFill>
          <a:blip r:embed="rId5">
            <a:extLst>
              <a:ext uri="{28A0092B-C50C-407E-A947-70E740481C1C}">
                <a14:useLocalDpi xmlns:a14="http://schemas.microsoft.com/office/drawing/2010/main" val="0"/>
              </a:ext>
            </a:extLst>
          </a:blip>
          <a:srcRect t="10638" b="14894"/>
          <a:stretch>
            <a:fillRect/>
          </a:stretch>
        </p:blipFill>
        <p:spPr bwMode="auto">
          <a:xfrm>
            <a:off x="457200" y="631825"/>
            <a:ext cx="8229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34937" y="3606006"/>
            <a:ext cx="68945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Clr>
                <a:srgbClr val="2E008B"/>
              </a:buClr>
            </a:pPr>
            <a:r>
              <a:rPr lang="en-GB" altLang="en-US" sz="1800" b="1" dirty="0">
                <a:solidFill>
                  <a:schemeClr val="tx2"/>
                </a:solidFill>
              </a:rPr>
              <a:t>It</a:t>
            </a:r>
            <a:r>
              <a:rPr lang="en-GB" altLang="en-US" sz="1800" b="1" dirty="0">
                <a:solidFill>
                  <a:srgbClr val="0070C0"/>
                </a:solidFill>
              </a:rPr>
              <a:t> </a:t>
            </a:r>
            <a:r>
              <a:rPr lang="en-GB" altLang="en-US" sz="1800" b="1" dirty="0">
                <a:solidFill>
                  <a:srgbClr val="FF3399"/>
                </a:solidFill>
              </a:rPr>
              <a:t>targets a specific population </a:t>
            </a:r>
            <a:r>
              <a:rPr lang="en-GB" altLang="en-US" sz="1800" b="1" dirty="0">
                <a:solidFill>
                  <a:schemeClr val="tx2"/>
                </a:solidFill>
              </a:rPr>
              <a:t>or group of people</a:t>
            </a:r>
            <a:endParaRPr lang="en-US" altLang="en-US" sz="1800" b="1" dirty="0">
              <a:solidFill>
                <a:schemeClr val="tx2"/>
              </a:solidFill>
            </a:endParaRPr>
          </a:p>
          <a:p>
            <a:pPr>
              <a:spcBef>
                <a:spcPct val="0"/>
              </a:spcBef>
              <a:buClr>
                <a:srgbClr val="2E008B"/>
              </a:buClr>
            </a:pPr>
            <a:endParaRPr lang="en-US" altLang="en-US" sz="1000" b="1" dirty="0">
              <a:solidFill>
                <a:srgbClr val="0070C0"/>
              </a:solidFill>
            </a:endParaRPr>
          </a:p>
          <a:p>
            <a:pPr>
              <a:spcBef>
                <a:spcPct val="0"/>
              </a:spcBef>
              <a:buClr>
                <a:srgbClr val="2E008B"/>
              </a:buClr>
            </a:pPr>
            <a:r>
              <a:rPr lang="en-US" altLang="en-US" sz="1800" b="1" dirty="0">
                <a:solidFill>
                  <a:schemeClr val="tx2"/>
                </a:solidFill>
              </a:rPr>
              <a:t>It is like a filter or sieve</a:t>
            </a:r>
          </a:p>
          <a:p>
            <a:pPr>
              <a:spcBef>
                <a:spcPct val="0"/>
              </a:spcBef>
              <a:buClr>
                <a:srgbClr val="2E008B"/>
              </a:buClr>
            </a:pPr>
            <a:endParaRPr lang="en-US" altLang="en-US" sz="1000" b="1" dirty="0">
              <a:solidFill>
                <a:schemeClr val="tx2"/>
              </a:solidFill>
            </a:endParaRPr>
          </a:p>
          <a:p>
            <a:pPr>
              <a:spcBef>
                <a:spcPct val="0"/>
              </a:spcBef>
              <a:buClr>
                <a:srgbClr val="2E008B"/>
              </a:buClr>
            </a:pPr>
            <a:r>
              <a:rPr lang="en-GB" altLang="en-US" sz="1800" b="1" dirty="0">
                <a:solidFill>
                  <a:schemeClr val="tx2"/>
                </a:solidFill>
              </a:rPr>
              <a:t>Most people are unlikely to have the condition and will pass through the filter (screening test) </a:t>
            </a:r>
            <a:r>
              <a:rPr lang="en-GB" altLang="en-US" sz="1800" b="1" dirty="0">
                <a:solidFill>
                  <a:srgbClr val="00B050"/>
                </a:solidFill>
              </a:rPr>
              <a:t>GREEN people</a:t>
            </a:r>
            <a:endParaRPr lang="en-GB" altLang="en-US" sz="1800" b="1" dirty="0">
              <a:solidFill>
                <a:srgbClr val="2E008B"/>
              </a:solidFill>
            </a:endParaRPr>
          </a:p>
          <a:p>
            <a:pPr>
              <a:spcBef>
                <a:spcPct val="0"/>
              </a:spcBef>
              <a:buClr>
                <a:srgbClr val="2E008B"/>
              </a:buClr>
            </a:pPr>
            <a:endParaRPr lang="en-GB" altLang="en-US" sz="1000" b="1" dirty="0">
              <a:solidFill>
                <a:srgbClr val="2E008B"/>
              </a:solidFill>
            </a:endParaRPr>
          </a:p>
          <a:p>
            <a:pPr>
              <a:spcBef>
                <a:spcPct val="0"/>
              </a:spcBef>
              <a:buClr>
                <a:srgbClr val="2E008B"/>
              </a:buClr>
            </a:pPr>
            <a:r>
              <a:rPr lang="en-GB" altLang="en-US" sz="1800" b="1" dirty="0">
                <a:solidFill>
                  <a:schemeClr val="tx2"/>
                </a:solidFill>
              </a:rPr>
              <a:t>People whose results suggest they are more likely to have the condition are caught in the filter - they need further tests to determine if they really do have the condition </a:t>
            </a:r>
            <a:r>
              <a:rPr lang="en-GB" altLang="en-US" sz="1800" b="1" dirty="0">
                <a:solidFill>
                  <a:srgbClr val="FFC000"/>
                </a:solidFill>
              </a:rPr>
              <a:t>ORANGE</a:t>
            </a:r>
            <a:r>
              <a:rPr lang="en-GB" altLang="en-US" sz="1800" b="1" dirty="0">
                <a:solidFill>
                  <a:srgbClr val="2E008B"/>
                </a:solidFill>
              </a:rPr>
              <a:t> </a:t>
            </a:r>
            <a:r>
              <a:rPr lang="en-GB" altLang="en-US" sz="1800" b="1" dirty="0">
                <a:solidFill>
                  <a:srgbClr val="FFC000"/>
                </a:solidFill>
              </a:rPr>
              <a:t>people</a:t>
            </a:r>
            <a:endParaRPr lang="en-GB" altLang="en-US" sz="1800" b="1" dirty="0">
              <a:solidFill>
                <a:srgbClr val="2E008B"/>
              </a:solidFill>
            </a:endParaRPr>
          </a:p>
        </p:txBody>
      </p:sp>
      <p:pic>
        <p:nvPicPr>
          <p:cNvPr id="2" name="Picture 1">
            <a:extLst>
              <a:ext uri="{FF2B5EF4-FFF2-40B4-BE49-F238E27FC236}">
                <a16:creationId xmlns:a16="http://schemas.microsoft.com/office/drawing/2014/main" id="{75BF4C25-ADBB-4A15-AF68-D1DD7D626BCD}"/>
              </a:ext>
            </a:extLst>
          </p:cNvPr>
          <p:cNvPicPr>
            <a:picLocks noChangeAspect="1"/>
          </p:cNvPicPr>
          <p:nvPr/>
        </p:nvPicPr>
        <p:blipFill>
          <a:blip r:embed="rId6"/>
          <a:stretch>
            <a:fillRect/>
          </a:stretch>
        </p:blipFill>
        <p:spPr>
          <a:xfrm>
            <a:off x="7194947" y="209343"/>
            <a:ext cx="1333616" cy="548688"/>
          </a:xfrm>
          <a:prstGeom prst="rect">
            <a:avLst/>
          </a:prstGeom>
        </p:spPr>
      </p:pic>
      <p:pic>
        <p:nvPicPr>
          <p:cNvPr id="7" name="Video 6">
            <a:hlinkClick r:id="" action="ppaction://media"/>
            <a:extLst>
              <a:ext uri="{FF2B5EF4-FFF2-40B4-BE49-F238E27FC236}">
                <a16:creationId xmlns:a16="http://schemas.microsoft.com/office/drawing/2014/main" id="{84000333-3B31-4334-AD5A-C894EA4ADA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974562773"/>
      </p:ext>
    </p:extLst>
  </p:cSld>
  <p:clrMapOvr>
    <a:masterClrMapping/>
  </p:clrMapOvr>
  <p:transition advTm="44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8178"/>
            <a:ext cx="4192588" cy="534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0" y="2292350"/>
            <a:ext cx="3868738" cy="77311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08" name="Title 1"/>
          <p:cNvSpPr txBox="1">
            <a:spLocks/>
          </p:cNvSpPr>
          <p:nvPr/>
        </p:nvSpPr>
        <p:spPr bwMode="auto">
          <a:xfrm>
            <a:off x="914400" y="39902"/>
            <a:ext cx="82296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solidFill>
                  <a:schemeClr val="tx2"/>
                </a:solidFill>
              </a:rPr>
              <a:t>Why is Screening Important?</a:t>
            </a:r>
            <a:endParaRPr lang="en-US" altLang="en-US" b="1" dirty="0">
              <a:solidFill>
                <a:schemeClr val="tx2"/>
              </a:solidFill>
            </a:endParaRPr>
          </a:p>
        </p:txBody>
      </p:sp>
      <p:sp>
        <p:nvSpPr>
          <p:cNvPr id="7" name="TextBox 6"/>
          <p:cNvSpPr txBox="1"/>
          <p:nvPr/>
        </p:nvSpPr>
        <p:spPr>
          <a:xfrm>
            <a:off x="4192588" y="1234242"/>
            <a:ext cx="3427010" cy="5601533"/>
          </a:xfrm>
          <a:prstGeom prst="rect">
            <a:avLst/>
          </a:prstGeom>
          <a:noFill/>
        </p:spPr>
        <p:txBody>
          <a:bodyPr wrap="square">
            <a:spAutoFit/>
          </a:bodyPr>
          <a:lstStyle/>
          <a:p>
            <a:pPr eaLnBrk="1" fontAlgn="auto" hangingPunct="1">
              <a:spcBef>
                <a:spcPts val="0"/>
              </a:spcBef>
              <a:spcAft>
                <a:spcPts val="0"/>
              </a:spcAft>
              <a:defRPr/>
            </a:pPr>
            <a:r>
              <a:rPr lang="en-GB" sz="2200" b="1" dirty="0">
                <a:solidFill>
                  <a:schemeClr val="tx2"/>
                </a:solidFill>
                <a:latin typeface="+mn-lt"/>
                <a:cs typeface="Arial" panose="020B0604020202020204" pitchFamily="34" charset="0"/>
              </a:rPr>
              <a:t>Screening reduces the number of people dying from cancer by:</a:t>
            </a:r>
          </a:p>
          <a:p>
            <a:pPr eaLnBrk="1" fontAlgn="auto" hangingPunct="1">
              <a:spcBef>
                <a:spcPts val="0"/>
              </a:spcBef>
              <a:spcAft>
                <a:spcPts val="0"/>
              </a:spcAft>
              <a:defRPr/>
            </a:pPr>
            <a:endParaRPr lang="en-GB" sz="2200" b="1" dirty="0">
              <a:solidFill>
                <a:schemeClr val="tx2"/>
              </a:solidFill>
              <a:latin typeface="+mn-lt"/>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GB" sz="2200" b="1" dirty="0">
                <a:solidFill>
                  <a:schemeClr val="tx2"/>
                </a:solidFill>
                <a:latin typeface="+mn-lt"/>
                <a:cs typeface="Arial" panose="020B0604020202020204" pitchFamily="34" charset="0"/>
              </a:rPr>
              <a:t>Detecting cancer early</a:t>
            </a:r>
          </a:p>
          <a:p>
            <a:pPr lvl="1" eaLnBrk="1" fontAlgn="auto" hangingPunct="1">
              <a:spcBef>
                <a:spcPts val="0"/>
              </a:spcBef>
              <a:spcAft>
                <a:spcPts val="0"/>
              </a:spcAft>
              <a:defRPr/>
            </a:pPr>
            <a:r>
              <a:rPr lang="en-GB" sz="2200" b="1" dirty="0">
                <a:solidFill>
                  <a:schemeClr val="tx2"/>
                </a:solidFill>
                <a:latin typeface="+mn-lt"/>
                <a:cs typeface="Arial" panose="020B0604020202020204" pitchFamily="34" charset="0"/>
              </a:rPr>
              <a:t>63% of cancers detected through screening are at an early stage (stage I)</a:t>
            </a:r>
          </a:p>
          <a:p>
            <a:pPr eaLnBrk="1" fontAlgn="auto" hangingPunct="1">
              <a:spcBef>
                <a:spcPts val="0"/>
              </a:spcBef>
              <a:spcAft>
                <a:spcPts val="0"/>
              </a:spcAft>
              <a:defRPr/>
            </a:pPr>
            <a:endParaRPr lang="en-GB" sz="2200" b="1" dirty="0">
              <a:solidFill>
                <a:schemeClr val="tx2"/>
              </a:solidFill>
              <a:latin typeface="+mn-lt"/>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GB" sz="2200" b="1" dirty="0">
                <a:solidFill>
                  <a:schemeClr val="tx2"/>
                </a:solidFill>
                <a:latin typeface="+mn-lt"/>
                <a:cs typeface="Arial" panose="020B0604020202020204" pitchFamily="34" charset="0"/>
              </a:rPr>
              <a:t>Preventing cancer Cervical screening </a:t>
            </a:r>
          </a:p>
          <a:p>
            <a:pPr eaLnBrk="1" fontAlgn="auto" hangingPunct="1">
              <a:spcBef>
                <a:spcPts val="0"/>
              </a:spcBef>
              <a:spcAft>
                <a:spcPts val="0"/>
              </a:spcAft>
              <a:defRPr/>
            </a:pPr>
            <a:r>
              <a:rPr lang="en-GB" sz="2200" b="1" dirty="0">
                <a:solidFill>
                  <a:schemeClr val="tx2"/>
                </a:solidFill>
                <a:cs typeface="Arial" panose="020B0604020202020204" pitchFamily="34" charset="0"/>
              </a:rPr>
              <a:t>     </a:t>
            </a:r>
            <a:r>
              <a:rPr lang="en-GB" sz="2200" b="1" dirty="0">
                <a:solidFill>
                  <a:schemeClr val="tx2"/>
                </a:solidFill>
                <a:latin typeface="+mn-lt"/>
                <a:cs typeface="Arial" panose="020B0604020202020204" pitchFamily="34" charset="0"/>
              </a:rPr>
              <a:t>can prevent cancer</a:t>
            </a:r>
          </a:p>
          <a:p>
            <a:pPr eaLnBrk="1" fontAlgn="auto" hangingPunct="1">
              <a:spcBef>
                <a:spcPts val="0"/>
              </a:spcBef>
              <a:spcAft>
                <a:spcPts val="0"/>
              </a:spcAft>
              <a:defRPr/>
            </a:pPr>
            <a:endParaRPr lang="en-GB" b="1" dirty="0">
              <a:solidFill>
                <a:srgbClr val="FF0097"/>
              </a:solidFill>
              <a:latin typeface="+mn-lt"/>
              <a:cs typeface="Arial" panose="020B0604020202020204" pitchFamily="34" charset="0"/>
            </a:endParaRPr>
          </a:p>
          <a:p>
            <a:pPr eaLnBrk="1" fontAlgn="auto" hangingPunct="1">
              <a:spcBef>
                <a:spcPts val="0"/>
              </a:spcBef>
              <a:spcAft>
                <a:spcPts val="0"/>
              </a:spcAft>
              <a:defRPr/>
            </a:pPr>
            <a:endParaRPr lang="en-GB" dirty="0">
              <a:latin typeface="+mn-lt"/>
              <a:cs typeface="Arial" panose="020B0604020202020204" pitchFamily="34" charset="0"/>
            </a:endParaRPr>
          </a:p>
          <a:p>
            <a:pPr eaLnBrk="1" fontAlgn="auto" hangingPunct="1">
              <a:spcBef>
                <a:spcPts val="0"/>
              </a:spcBef>
              <a:spcAft>
                <a:spcPts val="0"/>
              </a:spcAft>
              <a:defRPr/>
            </a:pPr>
            <a:endParaRPr lang="en-GB" dirty="0">
              <a:latin typeface="+mn-lt"/>
              <a:cs typeface="Arial" panose="020B0604020202020204" pitchFamily="34" charset="0"/>
            </a:endParaRPr>
          </a:p>
          <a:p>
            <a:pPr eaLnBrk="1" fontAlgn="auto" hangingPunct="1">
              <a:spcBef>
                <a:spcPts val="0"/>
              </a:spcBef>
              <a:spcAft>
                <a:spcPts val="0"/>
              </a:spcAft>
              <a:defRPr/>
            </a:pPr>
            <a:endParaRPr lang="en-GB" dirty="0">
              <a:latin typeface="+mn-lt"/>
              <a:cs typeface="Arial" panose="020B0604020202020204" pitchFamily="34" charset="0"/>
            </a:endParaRPr>
          </a:p>
        </p:txBody>
      </p:sp>
      <p:pic>
        <p:nvPicPr>
          <p:cNvPr id="2" name="Picture 1">
            <a:extLst>
              <a:ext uri="{FF2B5EF4-FFF2-40B4-BE49-F238E27FC236}">
                <a16:creationId xmlns:a16="http://schemas.microsoft.com/office/drawing/2014/main" id="{71DB52E6-8996-4EDB-A446-7BA8E23D9ACE}"/>
              </a:ext>
            </a:extLst>
          </p:cNvPr>
          <p:cNvPicPr>
            <a:picLocks noChangeAspect="1"/>
          </p:cNvPicPr>
          <p:nvPr/>
        </p:nvPicPr>
        <p:blipFill>
          <a:blip r:embed="rId6"/>
          <a:stretch>
            <a:fillRect/>
          </a:stretch>
        </p:blipFill>
        <p:spPr>
          <a:xfrm>
            <a:off x="7573560" y="130664"/>
            <a:ext cx="1546994" cy="731583"/>
          </a:xfrm>
          <a:prstGeom prst="rect">
            <a:avLst/>
          </a:prstGeom>
        </p:spPr>
      </p:pic>
      <p:pic>
        <p:nvPicPr>
          <p:cNvPr id="3" name="Picture 2">
            <a:extLst>
              <a:ext uri="{FF2B5EF4-FFF2-40B4-BE49-F238E27FC236}">
                <a16:creationId xmlns:a16="http://schemas.microsoft.com/office/drawing/2014/main" id="{CD2F5056-D8C5-40D5-908C-D8E700B1796E}"/>
              </a:ext>
            </a:extLst>
          </p:cNvPr>
          <p:cNvPicPr>
            <a:picLocks noChangeAspect="1"/>
          </p:cNvPicPr>
          <p:nvPr/>
        </p:nvPicPr>
        <p:blipFill>
          <a:blip r:embed="rId7"/>
          <a:stretch>
            <a:fillRect/>
          </a:stretch>
        </p:blipFill>
        <p:spPr>
          <a:xfrm>
            <a:off x="247592" y="294696"/>
            <a:ext cx="1333616" cy="548688"/>
          </a:xfrm>
          <a:prstGeom prst="rect">
            <a:avLst/>
          </a:prstGeom>
        </p:spPr>
      </p:pic>
      <p:pic>
        <p:nvPicPr>
          <p:cNvPr id="10" name="Video 9">
            <a:hlinkClick r:id="" action="ppaction://media"/>
            <a:extLst>
              <a:ext uri="{FF2B5EF4-FFF2-40B4-BE49-F238E27FC236}">
                <a16:creationId xmlns:a16="http://schemas.microsoft.com/office/drawing/2014/main" id="{D23A8B1C-6930-4272-885C-2E1C64EAA6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50299808"/>
      </p:ext>
    </p:extLst>
  </p:cSld>
  <p:clrMapOvr>
    <a:masterClrMapping/>
  </p:clrMapOvr>
  <p:transition advTm="31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457200" y="260350"/>
            <a:ext cx="8229600" cy="560388"/>
          </a:xfrm>
          <a:prstGeom prst="rect">
            <a:avLst/>
          </a:prstGeom>
        </p:spPr>
        <p:txBody>
          <a:bodyPr/>
          <a:lstStyle/>
          <a:p>
            <a:pPr algn="ctr">
              <a:defRPr/>
            </a:pPr>
            <a:r>
              <a:rPr lang="en-GB" sz="3600" b="1" dirty="0">
                <a:solidFill>
                  <a:srgbClr val="0070C0"/>
                </a:solidFill>
              </a:rPr>
              <a:t>Cancer Screening Programmes</a:t>
            </a:r>
            <a:br>
              <a:rPr lang="en-GB" sz="3600" b="1" dirty="0">
                <a:solidFill>
                  <a:srgbClr val="0070C0"/>
                </a:solidFill>
              </a:rPr>
            </a:br>
            <a:r>
              <a:rPr lang="en-GB" sz="2800" b="1" dirty="0">
                <a:solidFill>
                  <a:srgbClr val="0070C0"/>
                </a:solidFill>
              </a:rPr>
              <a:t>ENGLAND</a:t>
            </a:r>
            <a:br>
              <a:rPr lang="en-GB" sz="2800" b="1" dirty="0">
                <a:solidFill>
                  <a:srgbClr val="0070C0"/>
                </a:solidFill>
              </a:rPr>
            </a:br>
            <a:endParaRPr lang="en-US" altLang="en-US" sz="3600" b="1" dirty="0">
              <a:solidFill>
                <a:schemeClr val="tx2"/>
              </a:solidFill>
            </a:endParaRPr>
          </a:p>
        </p:txBody>
      </p:sp>
      <p:sp>
        <p:nvSpPr>
          <p:cNvPr id="2" name="Rectangle 1">
            <a:extLst>
              <a:ext uri="{FF2B5EF4-FFF2-40B4-BE49-F238E27FC236}">
                <a16:creationId xmlns:a16="http://schemas.microsoft.com/office/drawing/2014/main" id="{43178431-B11D-4913-A020-DAA257E2F53E}"/>
              </a:ext>
            </a:extLst>
          </p:cNvPr>
          <p:cNvSpPr/>
          <p:nvPr/>
        </p:nvSpPr>
        <p:spPr>
          <a:xfrm>
            <a:off x="457200" y="2956012"/>
            <a:ext cx="4572000" cy="307777"/>
          </a:xfrm>
          <a:prstGeom prst="rect">
            <a:avLst/>
          </a:prstGeom>
        </p:spPr>
        <p:txBody>
          <a:bodyPr>
            <a:spAutoFit/>
          </a:bodyPr>
          <a:lstStyle/>
          <a:p>
            <a:pPr algn="ctr">
              <a:defRPr/>
            </a:pPr>
            <a:r>
              <a:rPr lang="en-GB" altLang="en-US" sz="1400" b="1">
                <a:solidFill>
                  <a:schemeClr val="tx2"/>
                </a:solidFill>
              </a:rPr>
              <a:t> </a:t>
            </a:r>
            <a:endParaRPr lang="en-GB" sz="1400" b="1" dirty="0">
              <a:solidFill>
                <a:srgbClr val="0070C0"/>
              </a:solidFill>
            </a:endParaRPr>
          </a:p>
        </p:txBody>
      </p:sp>
      <p:pic>
        <p:nvPicPr>
          <p:cNvPr id="4" name="Picture 3">
            <a:extLst>
              <a:ext uri="{FF2B5EF4-FFF2-40B4-BE49-F238E27FC236}">
                <a16:creationId xmlns:a16="http://schemas.microsoft.com/office/drawing/2014/main" id="{3DCFA419-5844-4BF1-8C17-49D5BBF62D86}"/>
              </a:ext>
            </a:extLst>
          </p:cNvPr>
          <p:cNvPicPr>
            <a:picLocks noChangeAspect="1"/>
          </p:cNvPicPr>
          <p:nvPr/>
        </p:nvPicPr>
        <p:blipFill>
          <a:blip r:embed="rId6"/>
          <a:stretch>
            <a:fillRect/>
          </a:stretch>
        </p:blipFill>
        <p:spPr>
          <a:xfrm>
            <a:off x="209172" y="1257112"/>
            <a:ext cx="8725656" cy="4343776"/>
          </a:xfrm>
          <a:prstGeom prst="rect">
            <a:avLst/>
          </a:prstGeom>
        </p:spPr>
      </p:pic>
      <p:pic>
        <p:nvPicPr>
          <p:cNvPr id="3" name="Picture 2">
            <a:extLst>
              <a:ext uri="{FF2B5EF4-FFF2-40B4-BE49-F238E27FC236}">
                <a16:creationId xmlns:a16="http://schemas.microsoft.com/office/drawing/2014/main" id="{818D06F0-696E-4EC8-BC9F-BD05B639F862}"/>
              </a:ext>
            </a:extLst>
          </p:cNvPr>
          <p:cNvPicPr>
            <a:picLocks noChangeAspect="1"/>
          </p:cNvPicPr>
          <p:nvPr/>
        </p:nvPicPr>
        <p:blipFill>
          <a:blip r:embed="rId7"/>
          <a:stretch>
            <a:fillRect/>
          </a:stretch>
        </p:blipFill>
        <p:spPr>
          <a:xfrm>
            <a:off x="153808" y="272050"/>
            <a:ext cx="1333616" cy="548688"/>
          </a:xfrm>
          <a:prstGeom prst="rect">
            <a:avLst/>
          </a:prstGeom>
        </p:spPr>
      </p:pic>
      <p:pic>
        <p:nvPicPr>
          <p:cNvPr id="8" name="Video 7">
            <a:hlinkClick r:id="" action="ppaction://media"/>
            <a:extLst>
              <a:ext uri="{FF2B5EF4-FFF2-40B4-BE49-F238E27FC236}">
                <a16:creationId xmlns:a16="http://schemas.microsoft.com/office/drawing/2014/main" id="{EF51505F-BADA-414C-856F-E0292CF66C8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2136711607"/>
      </p:ext>
    </p:extLst>
  </p:cSld>
  <p:clrMapOvr>
    <a:masterClrMapping/>
  </p:clrMapOvr>
  <p:transition advTm="63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3.1"/>
</p:tagLst>
</file>

<file path=ppt/tags/tag4.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F953506FCD1C4C8F6E07214A8733A6" ma:contentTypeVersion="17" ma:contentTypeDescription="Create a new document." ma:contentTypeScope="" ma:versionID="524d5de1edf97ee951ed4d6441c6e7fc">
  <xsd:schema xmlns:xsd="http://www.w3.org/2001/XMLSchema" xmlns:xs="http://www.w3.org/2001/XMLSchema" xmlns:p="http://schemas.microsoft.com/office/2006/metadata/properties" xmlns:ns1="http://schemas.microsoft.com/sharepoint/v3" xmlns:ns2="a73cbebc-d5b2-420a-85ad-1980d787f06b" xmlns:ns3="c8c42c40-992c-4567-836e-25662bb77c29" targetNamespace="http://schemas.microsoft.com/office/2006/metadata/properties" ma:root="true" ma:fieldsID="2f7b98b9248715ee6b02fcf8637c945e" ns1:_="" ns2:_="" ns3:_="">
    <xsd:import namespace="http://schemas.microsoft.com/sharepoint/v3"/>
    <xsd:import namespace="a73cbebc-d5b2-420a-85ad-1980d787f06b"/>
    <xsd:import namespace="c8c42c40-992c-4567-836e-25662bb77c2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Programme" minOccurs="0"/>
                <xsd:element ref="ns3:MediaLengthInSeconds"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cbebc-d5b2-420a-85ad-1980d787f0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c42c40-992c-4567-836e-25662bb77c2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description="" ma:indexed="true"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Programme" ma:index="22" nillable="true" ma:displayName="Programme" ma:format="Dropdown" ma:internalName="Programme">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Date" ma:index="24"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73cbebc-d5b2-420a-85ad-1980d787f06b">
      <UserInfo>
        <DisplayName>Nicola Pollard</DisplayName>
        <AccountId>2842</AccountId>
        <AccountType/>
      </UserInfo>
      <UserInfo>
        <DisplayName>Shahin Alam</DisplayName>
        <AccountId>4938</AccountId>
        <AccountType/>
      </UserInfo>
      <UserInfo>
        <DisplayName>Lisa King</DisplayName>
        <AccountId>48</AccountId>
        <AccountType/>
      </UserInfo>
      <UserInfo>
        <DisplayName>Sade Cross</DisplayName>
        <AccountId>6199</AccountId>
        <AccountType/>
      </UserInfo>
      <UserInfo>
        <DisplayName>Roger Durack</DisplayName>
        <AccountId>2106</AccountId>
        <AccountType/>
      </UserInfo>
      <UserInfo>
        <DisplayName>Sarah Cooper</DisplayName>
        <AccountId>1135</AccountId>
        <AccountType/>
      </UserInfo>
    </SharedWithUsers>
    <_ip_UnifiedCompliancePolicyUIAction xmlns="http://schemas.microsoft.com/sharepoint/v3" xsi:nil="true"/>
    <_ip_UnifiedCompliancePolicyProperties xmlns="http://schemas.microsoft.com/sharepoint/v3" xsi:nil="true"/>
    <Programme xmlns="c8c42c40-992c-4567-836e-25662bb77c29" xsi:nil="true"/>
    <Date xmlns="c8c42c40-992c-4567-836e-25662bb77c29" xsi:nil="true"/>
  </documentManagement>
</p:properties>
</file>

<file path=customXml/itemProps1.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2.xml><?xml version="1.0" encoding="utf-8"?>
<ds:datastoreItem xmlns:ds="http://schemas.openxmlformats.org/officeDocument/2006/customXml" ds:itemID="{DA301870-E6BD-4328-83E5-AE0447898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3cbebc-d5b2-420a-85ad-1980d787f06b"/>
    <ds:schemaRef ds:uri="c8c42c40-992c-4567-836e-25662bb77c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D9FD49-C1C5-400A-B04D-90A236984D1F}">
  <ds:schemaRefs>
    <ds:schemaRef ds:uri="http://schemas.microsoft.com/office/2006/documentManagement/types"/>
    <ds:schemaRef ds:uri="f90e7bc6-a3db-487f-b513-bfabef5bed32"/>
    <ds:schemaRef ds:uri="http://purl.org/dc/elements/1.1/"/>
    <ds:schemaRef ds:uri="http://www.w3.org/XML/1998/namespace"/>
    <ds:schemaRef ds:uri="cccaf3ac-2de9-44d4-aa31-54302fceb5f7"/>
    <ds:schemaRef ds:uri="http://schemas.microsoft.com/office/infopath/2007/PartnerControls"/>
    <ds:schemaRef ds:uri="http://purl.org/dc/terms/"/>
    <ds:schemaRef ds:uri="http://schemas.microsoft.com/office/2006/metadata/properties"/>
    <ds:schemaRef ds:uri="http://schemas.openxmlformats.org/package/2006/metadata/core-properties"/>
    <ds:schemaRef ds:uri="5d66da30-c57e-467e-bd92-94ce3dcc2d9c"/>
    <ds:schemaRef ds:uri="http://purl.org/dc/dcmitype/"/>
    <ds:schemaRef ds:uri="a73cbebc-d5b2-420a-85ad-1980d787f06b"/>
    <ds:schemaRef ds:uri="http://schemas.microsoft.com/sharepoint/v3"/>
    <ds:schemaRef ds:uri="c8c42c40-992c-4567-836e-25662bb77c29"/>
  </ds:schemaRefs>
</ds:datastoreItem>
</file>

<file path=docProps/app.xml><?xml version="1.0" encoding="utf-8"?>
<Properties xmlns="http://schemas.openxmlformats.org/officeDocument/2006/extended-properties" xmlns:vt="http://schemas.openxmlformats.org/officeDocument/2006/docPropsVTypes">
  <TotalTime>238</TotalTime>
  <Words>1345</Words>
  <Application>Microsoft Office PowerPoint</Application>
  <PresentationFormat>On-screen Show (4:3)</PresentationFormat>
  <Paragraphs>129</Paragraphs>
  <Slides>10</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NHS Screening Programmes  Introduction     NHSE/I Public Health Programmes Team   </vt:lpstr>
      <vt:lpstr>PowerPoint Presentation</vt:lpstr>
      <vt:lpstr>PowerPoint Presentation</vt:lpstr>
      <vt:lpstr>PowerPoint Presentation</vt:lpstr>
      <vt:lpstr>PowerPoint Presentation</vt:lpstr>
      <vt:lpstr> What is Screening?</vt:lpstr>
      <vt:lpstr>What is Screening?</vt:lpstr>
      <vt:lpstr>PowerPoint Presentation</vt:lpstr>
      <vt:lpstr>Cancer Screening Programmes ENGLAND </vt:lpstr>
      <vt:lpstr>Screening Timeline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Vaccination and Immunisation  A local picture of Sheffield     Katie Markham &amp; Tracey Archer PHE Screening &amp; Immunisation Team</dc:title>
  <dc:creator>Archer, Tracey</dc:creator>
  <cp:lastModifiedBy>Katie Markham</cp:lastModifiedBy>
  <cp:revision>30</cp:revision>
  <dcterms:created xsi:type="dcterms:W3CDTF">2019-05-07T09:52:36Z</dcterms:created>
  <dcterms:modified xsi:type="dcterms:W3CDTF">2022-02-14T16:04:12Z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0x01010075F953506FCD1C4C8F6E07214A8733A6</vt:lpwstr>
  </property>
</Properties>
</file>