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0" r:id="rId2"/>
    <p:sldId id="281" r:id="rId3"/>
    <p:sldId id="282" r:id="rId4"/>
    <p:sldId id="283" r:id="rId5"/>
    <p:sldId id="28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7A75E-9213-4F9D-8CCF-6C1AF842E34F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A5CEC-51BB-47E5-82E1-051C0EFA4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100"/>
              <a:t>Sharon </a:t>
            </a:r>
          </a:p>
        </p:txBody>
      </p:sp>
      <p:sp>
        <p:nvSpPr>
          <p:cNvPr id="491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FFCF8E7-9BEE-458F-8228-0D411D638ACE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Aim of this slide</a:t>
            </a:r>
            <a:r>
              <a:rPr lang="en-GB" altLang="en-US" sz="1000">
                <a:solidFill>
                  <a:srgbClr val="1E0E01"/>
                </a:solidFill>
              </a:rPr>
              <a:t>: To explain what a colonoscopy is and what the outcomes can be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Key points: </a:t>
            </a:r>
            <a:endParaRPr lang="en-GB" altLang="en-US" sz="1000" i="1" u="sng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Colonoscopy is usually recommended for people with an abnormal FOBt result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Before a colonoscopy patients will have an appointment with a specialist nurse to talk through the procedure and determine whether they are fit to take part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colonoscopy usually takes place in the endoscopy unit of a hospital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During a colonoscopy a flexible tube with a camera is inserted into the bowel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endoscopist will let the person know if they had to take any biopsies or remove polyps.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If biopsies are taken, they may need to wait up to 3 weeks to get the results.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Patients will be sent a letter explaining the results of their colonoscopy and their GP will also get the results.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If cancer is found, the patient will be given an appointment to see a specialist as soon as possible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For every 100 people having a colonoscopy: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50 have neither cancer nor polyps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40 have polyps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10 have cancer</a:t>
            </a:r>
            <a:endParaRPr lang="en-US" altLang="en-US" sz="1000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Adaptations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000">
                <a:solidFill>
                  <a:srgbClr val="1E0E01"/>
                </a:solidFill>
              </a:rPr>
              <a:t>You may feel this slide is less relevant for certain audiences eg. pharmacists.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 u="sng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Extra information: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statistics on the slide are quoted in the English and Scottish official leaflets. They are from England and come from the Logan et al paper, published in 2012 http://gut.bmj.com/content/61/10/1439 )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test itself takes about 30 minutes, but the whole appointment can take up to 4 hours.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People can be sedated if they wish or have painkillers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There is a CRUK video ‘having a colonoscopy’, available here: https://www.youtube.com/watch?v=Q7FWQ7cy8kQ 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/>
          </a:p>
          <a:p>
            <a:pPr eaLnBrk="1" hangingPunct="1">
              <a:spcBef>
                <a:spcPct val="0"/>
              </a:spcBef>
            </a:pPr>
            <a:endParaRPr lang="en-GB" altLang="en-US" sz="1000"/>
          </a:p>
        </p:txBody>
      </p:sp>
      <p:sp>
        <p:nvSpPr>
          <p:cNvPr id="512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90290D6-95DA-4464-AE16-EC637F8A9EA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Aim of this slide</a:t>
            </a:r>
            <a:r>
              <a:rPr lang="en-GB" altLang="en-US" sz="1000">
                <a:solidFill>
                  <a:srgbClr val="1E0E01"/>
                </a:solidFill>
              </a:rPr>
              <a:t>: To explain what a colonoscopy is and what the outcomes can be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Key points: </a:t>
            </a:r>
            <a:endParaRPr lang="en-GB" altLang="en-US" sz="1000" i="1" u="sng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Colonoscopy is usually recommended for people with an abnormal FOBt result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Before a colonoscopy patients will have an appointment with a specialist nurse to talk through the procedure and determine whether they are fit to take part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colonoscopy usually takes place in the endoscopy unit of a hospital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During a colonoscopy a flexible tube with a camera is inserted into the bowel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endoscopist will let the person know if they had to take any biopsies or remove polyps.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If biopsies are taken, they may need to wait up to 3 weeks to get the results.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Patients will be sent a letter explaining the results of their colonoscopy and their GP will also get the results.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If cancer is found, the patient will be given an appointment to see a specialist as soon as possible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For every 100 people having a colonoscopy: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50 have neither cancer nor polyps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40 have polyps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10 have cancer</a:t>
            </a:r>
            <a:endParaRPr lang="en-US" altLang="en-US" sz="1000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Adaptations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000">
                <a:solidFill>
                  <a:srgbClr val="1E0E01"/>
                </a:solidFill>
              </a:rPr>
              <a:t>You may feel this slide is less relevant for certain audiences eg. pharmacists.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 u="sng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Extra information: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statistics on the slide are quoted in the English and Scottish official leaflets. They are from England and come from the Logan et al paper, published in 2012 http://gut.bmj.com/content/61/10/1439 )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test itself takes about 30 minutes, but the whole appointment can take up to 4 hours.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People can be sedated if they wish or have painkillers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There is a CRUK video ‘having a colonoscopy’, available here: https://www.youtube.com/watch?v=Q7FWQ7cy8kQ 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/>
          </a:p>
          <a:p>
            <a:pPr eaLnBrk="1" hangingPunct="1">
              <a:spcBef>
                <a:spcPct val="0"/>
              </a:spcBef>
            </a:pPr>
            <a:endParaRPr lang="en-GB" altLang="en-US" sz="1000"/>
          </a:p>
        </p:txBody>
      </p:sp>
      <p:sp>
        <p:nvSpPr>
          <p:cNvPr id="532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65762E0-58E6-4AFC-B630-6EFB7539FD0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Aim of this slide</a:t>
            </a:r>
            <a:r>
              <a:rPr lang="en-GB" altLang="en-US" sz="1000">
                <a:solidFill>
                  <a:srgbClr val="1E0E01"/>
                </a:solidFill>
              </a:rPr>
              <a:t>: To explain what a colonoscopy is and what the outcomes can be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Key points: </a:t>
            </a:r>
            <a:endParaRPr lang="en-GB" altLang="en-US" sz="1000" i="1" u="sng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Colonoscopy is usually recommended for people with an abnormal FOBt result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Before a colonoscopy patients will have an appointment with a specialist nurse to talk through the procedure and determine whether they are fit to take part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colonoscopy usually takes place in the endoscopy unit of a hospital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During a colonoscopy a flexible tube with a camera is inserted into the bowel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endoscopist will let the person know if they had to take any biopsies or remove polyps.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If biopsies are taken, they may need to wait up to 3 weeks to get the results.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Patients will be sent a letter explaining the results of their colonoscopy and their GP will also get the results.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If cancer is found, the patient will be given an appointment to see a specialist as soon as possible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For every 100 people having a colonoscopy: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50 have neither cancer nor polyps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40 have polyps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10 have cancer</a:t>
            </a:r>
            <a:endParaRPr lang="en-US" altLang="en-US" sz="1000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Adaptations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000">
                <a:solidFill>
                  <a:srgbClr val="1E0E01"/>
                </a:solidFill>
              </a:rPr>
              <a:t>You may feel this slide is less relevant for certain audiences eg. pharmacists.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 u="sng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Extra information: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statistics on the slide are quoted in the English and Scottish official leaflets. They are from England and come from the Logan et al paper, published in 2012 http://gut.bmj.com/content/61/10/1439 )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test itself takes about 30 minutes, but the whole appointment can take up to 4 hours.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People can be sedated if they wish or have painkillers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There is a CRUK video ‘having a colonoscopy’, available here: https://www.youtube.com/watch?v=Q7FWQ7cy8kQ 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/>
          </a:p>
          <a:p>
            <a:pPr eaLnBrk="1" hangingPunct="1">
              <a:spcBef>
                <a:spcPct val="0"/>
              </a:spcBef>
            </a:pPr>
            <a:endParaRPr lang="en-GB" altLang="en-US" sz="1000"/>
          </a:p>
        </p:txBody>
      </p:sp>
      <p:sp>
        <p:nvSpPr>
          <p:cNvPr id="553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891A7D7-A593-4D2C-9225-73C8498C25D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1000" u="sng" dirty="0">
                <a:solidFill>
                  <a:srgbClr val="1E0E01"/>
                </a:solidFill>
              </a:rPr>
              <a:t>Aim of this slide</a:t>
            </a:r>
            <a:r>
              <a:rPr lang="en-GB" altLang="en-US" sz="1000" dirty="0">
                <a:solidFill>
                  <a:srgbClr val="1E0E01"/>
                </a:solidFill>
              </a:rPr>
              <a:t>: To explain what a colonoscopy is and what the outcomes can be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 dirty="0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 dirty="0">
                <a:solidFill>
                  <a:srgbClr val="1E0E01"/>
                </a:solidFill>
              </a:rPr>
              <a:t>Key points: </a:t>
            </a:r>
            <a:endParaRPr lang="en-GB" altLang="en-US" sz="1000" i="1" u="sng" dirty="0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Colonoscopy is usually recommended for people with an abnormal </a:t>
            </a:r>
            <a:r>
              <a:rPr lang="en-GB" altLang="en-US" sz="1000" dirty="0" err="1">
                <a:solidFill>
                  <a:srgbClr val="1E0E01"/>
                </a:solidFill>
              </a:rPr>
              <a:t>FOBt</a:t>
            </a:r>
            <a:r>
              <a:rPr lang="en-GB" altLang="en-US" sz="1000" dirty="0">
                <a:solidFill>
                  <a:srgbClr val="1E0E01"/>
                </a:solidFill>
              </a:rPr>
              <a:t> result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Before a colonoscopy patients will have an appointment with a specialist nurse to talk through the procedure and determine whether they are fit to take part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The colonoscopy usually takes place in the endoscopy unit of a hospital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During a colonoscopy a flexible tube with a camera is inserted into the bowel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The endoscopist will let the person know if they had to take any biopsies or remove polyps.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If biopsies are taken, they may need to wait up to 3 weeks to get the results.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Patients will be sent a letter explaining the results of their colonoscopy and their GP will also get the results.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If cancer is found, the patient will be given an appointment to see a specialist as soon as possible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For every 100 people having a colonoscopy: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50 have neither cancer nor polyps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40 have polyps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10 have cancer</a:t>
            </a:r>
            <a:endParaRPr lang="en-US" altLang="en-US" sz="1000" dirty="0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 dirty="0">
                <a:solidFill>
                  <a:srgbClr val="1E0E01"/>
                </a:solidFill>
              </a:rPr>
              <a:t>Adaptations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000" dirty="0">
                <a:solidFill>
                  <a:srgbClr val="1E0E01"/>
                </a:solidFill>
              </a:rPr>
              <a:t>You may feel this slide is less relevant for certain audiences </a:t>
            </a:r>
            <a:r>
              <a:rPr lang="en-GB" altLang="en-US" sz="1000" dirty="0" err="1">
                <a:solidFill>
                  <a:srgbClr val="1E0E01"/>
                </a:solidFill>
              </a:rPr>
              <a:t>eg.</a:t>
            </a:r>
            <a:r>
              <a:rPr lang="en-GB" altLang="en-US" sz="1000" dirty="0">
                <a:solidFill>
                  <a:srgbClr val="1E0E01"/>
                </a:solidFill>
              </a:rPr>
              <a:t> pharmacists.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 u="sng" dirty="0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 dirty="0">
                <a:solidFill>
                  <a:srgbClr val="1E0E01"/>
                </a:solidFill>
              </a:rPr>
              <a:t>Extra information: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The statistics on the slide are quoted in the English and Scottish official leaflets. They are from England and come from the Logan et al paper, published in 2012 http://gut.bmj.com/content/61/10/1439 )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The test itself takes about 30 minutes, but the whole appointment can take up to 4 hours.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People can be sedated if they wish or have painkillers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 dirty="0">
                <a:solidFill>
                  <a:srgbClr val="1E0E01"/>
                </a:solidFill>
              </a:rPr>
              <a:t>There is a CRUK video ‘having a colonoscopy’, available here: https://www.youtube.com/watch?v=Q7FWQ7cy8kQ 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 dirty="0"/>
          </a:p>
          <a:p>
            <a:pPr eaLnBrk="1" hangingPunct="1">
              <a:spcBef>
                <a:spcPct val="0"/>
              </a:spcBef>
            </a:pPr>
            <a:endParaRPr lang="en-GB" altLang="en-US" sz="1000" dirty="0"/>
          </a:p>
        </p:txBody>
      </p:sp>
      <p:sp>
        <p:nvSpPr>
          <p:cNvPr id="573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3EEEB01-B571-474D-8BC8-CF508E7FD59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BC65-55E6-471C-8D6E-516EB966A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FBDCE-5D95-43D4-97E5-F67A55006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56740-4C05-477D-AB65-0EAC515B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BD2E-4BF7-444A-9B84-61AD01E712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D5A11-C092-41C7-A0F8-1DBAE1FB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21AB8-ADF2-4C41-9C48-401E4E4B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BE2-A99F-47FE-84E5-5B6F8544E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9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46D8-DA72-4EB6-AC0E-A06756AD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D65AC-F04F-4A91-BCEA-FA6C3BCF1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CC78A-FD35-4DA5-AA32-A7B5C391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BD2E-4BF7-444A-9B84-61AD01E712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6E141-D0F1-4CAF-A224-45AE0F4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38506-B3AF-44ED-A47A-19D1386A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BE2-A99F-47FE-84E5-5B6F8544E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39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72D41D-2647-416E-A108-F59B4A23C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46DA2-A931-4D46-8418-C697E45B8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CA1D0-3C53-42F7-A927-374CEA1C9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BD2E-4BF7-444A-9B84-61AD01E712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4B826-71CB-493B-9958-905EE5BF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14E8B-E3EB-4D00-A6F9-F2756127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BE2-A99F-47FE-84E5-5B6F8544E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0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le holding devic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oards-4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1" t="-3844"/>
          <a:stretch>
            <a:fillRect/>
          </a:stretch>
        </p:blipFill>
        <p:spPr bwMode="auto">
          <a:xfrm>
            <a:off x="5791200" y="2587626"/>
            <a:ext cx="64008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7788017" y="4529670"/>
            <a:ext cx="3853651" cy="1919109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defRPr sz="3600" b="1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8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2686051" y="1"/>
            <a:ext cx="9505949" cy="1063625"/>
          </a:xfrm>
          <a:prstGeom prst="rect">
            <a:avLst/>
          </a:prstGeom>
        </p:spPr>
        <p:txBody>
          <a:bodyPr lIns="68580" tIns="34290" rIns="68580" bIns="3429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07187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BC57-92F7-4528-94C8-0FFEF95F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26D2-CDA3-4C9C-A2E0-800FF54F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B040-E42C-4D54-88DE-01A4F000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BD2E-4BF7-444A-9B84-61AD01E712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7FE0-B5A5-4BD3-8DD4-BF548869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20089-DF2A-4287-8322-33F2A503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BE2-A99F-47FE-84E5-5B6F8544E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4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CBBD-A9EA-4EC2-B7C9-DF3EA55D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3F9F5-A528-4C69-A033-9E9F3BDB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D3F65-217B-4760-9C24-A32DCFF5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BD2E-4BF7-444A-9B84-61AD01E712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680C-950A-41F3-88AF-5B68839F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10AF8-E0F1-43B5-82F2-39E8E69C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BE2-A99F-47FE-84E5-5B6F8544E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28B9-5B4B-499E-A3F5-023F6F1E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7C25C-AD7B-4F59-832A-3779D1B48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EF46B-74BF-4383-86EB-B7930C823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57923-5517-40C4-899A-E262F1BF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BD2E-4BF7-444A-9B84-61AD01E712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A8BD9-7D31-4DDF-BB69-FD2CAC6A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A8A74-84E7-457F-B5ED-5B00A603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BE2-A99F-47FE-84E5-5B6F8544E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C9A5-116E-43E6-AC30-B6F1A9FF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D6882-9856-47CA-8E59-89F0391E8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360E4-0A3B-4D50-AA39-CEAD170BA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A211C-44B5-46BF-89B4-F09FD6136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56613-B9EF-4532-81B2-590168F8A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49473-CC37-4D8A-BBAA-318021D8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BD2E-4BF7-444A-9B84-61AD01E712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66632F-12D5-4A0A-A5EA-0DCCF2DA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A84B2B-899B-4CC8-B76F-335F1D99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BE2-A99F-47FE-84E5-5B6F8544E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3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95C8-F3D9-4CD0-8CD0-7BE1B234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452E3-1F8F-4F57-B0C8-3DB7671E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BD2E-4BF7-444A-9B84-61AD01E712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9794F-EBA9-4239-9835-82F4B9F9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B7F62-262B-4487-8E4A-70240F0E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BE2-A99F-47FE-84E5-5B6F8544E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6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C5DFC-6C37-427B-B534-CBF5397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BD2E-4BF7-444A-9B84-61AD01E712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B79C9-508A-462C-9C79-2B4C6179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64952-34D3-4A9F-8E09-CA3B7EDF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BE2-A99F-47FE-84E5-5B6F8544E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22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BAA8-C9CE-4BF7-88D7-33ED26B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BD8E-C05C-4ECC-8974-50700B12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D9E75-6D00-4C03-A90E-16B697538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A11DC-9AE9-4E86-8A9D-403ED405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BD2E-4BF7-444A-9B84-61AD01E712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58057-A92E-4CA3-89CB-7BEB8FC6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2410A-5959-4C67-A544-C919BF39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BE2-A99F-47FE-84E5-5B6F8544E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8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5CFC-98C8-4AE3-96F4-87785DAA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44D22-ABA5-413B-82B8-33099319A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42914-FE8C-4541-B906-2740916BD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937DD-8863-4569-8731-B7A4EE7D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BD2E-4BF7-444A-9B84-61AD01E712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11F9A-13CB-44A4-B797-7694FC18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21118-4198-4EAF-B545-3F101D25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BE2-A99F-47FE-84E5-5B6F8544E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6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4CA2F-1CA7-43A9-B5C5-F9CE1121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9FB39-A0CB-44D9-81CB-8176D2A07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2AC18-D46D-46FB-A636-01F65CC4B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BD2E-4BF7-444A-9B84-61AD01E712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11EB6-084B-4D1B-A99E-BF69EC2D7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058E-4E9C-4BF5-A7D4-0D3E4E0F6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4BE2-A99F-47FE-84E5-5B6F8544E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7226300" y="4735513"/>
            <a:ext cx="3117850" cy="965200"/>
          </a:xfrm>
        </p:spPr>
        <p:txBody>
          <a:bodyPr>
            <a:normAutofit fontScale="90000"/>
          </a:bodyPr>
          <a:lstStyle/>
          <a:p>
            <a:r>
              <a:rPr lang="en-GB" altLang="en-US" sz="4000"/>
              <a:t>BREAST SCREENING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83E9BAC-E7FA-4A97-A132-FCA78D0942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1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41"/>
    </mc:Choice>
    <mc:Fallback>
      <p:transition spd="slow" advTm="12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6022" y="1"/>
            <a:ext cx="6578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Breast Cancer Facts 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1" y="2705100"/>
            <a:ext cx="17049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7"/>
          <p:cNvSpPr txBox="1">
            <a:spLocks noChangeArrowheads="1"/>
          </p:cNvSpPr>
          <p:nvPr/>
        </p:nvSpPr>
        <p:spPr bwMode="auto">
          <a:xfrm>
            <a:off x="1931989" y="1817689"/>
            <a:ext cx="49418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2"/>
                </a:solidFill>
              </a:rPr>
              <a:t>Breast cancer is </a:t>
            </a:r>
            <a:r>
              <a:rPr lang="en-GB" altLang="en-US" sz="2400" b="1" dirty="0">
                <a:solidFill>
                  <a:srgbClr val="FF3399"/>
                </a:solidFill>
              </a:rPr>
              <a:t>the most common cancer</a:t>
            </a:r>
            <a:r>
              <a:rPr lang="en-GB" altLang="en-US" sz="2400" b="1" dirty="0">
                <a:solidFill>
                  <a:srgbClr val="0070C0"/>
                </a:solidFill>
              </a:rPr>
              <a:t> </a:t>
            </a:r>
            <a:r>
              <a:rPr lang="en-GB" altLang="en-US" sz="2400" b="1" dirty="0">
                <a:solidFill>
                  <a:schemeClr val="tx2"/>
                </a:solidFill>
              </a:rPr>
              <a:t>in women in the UK – around 150 cases are diagnosed every day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2"/>
                </a:solidFill>
              </a:rPr>
              <a:t>Almost</a:t>
            </a:r>
            <a:r>
              <a:rPr lang="en-GB" altLang="en-US" sz="2400" b="1" dirty="0">
                <a:solidFill>
                  <a:srgbClr val="0070C0"/>
                </a:solidFill>
              </a:rPr>
              <a:t> </a:t>
            </a:r>
            <a:r>
              <a:rPr lang="en-GB" altLang="en-US" sz="2400" b="1" dirty="0">
                <a:solidFill>
                  <a:srgbClr val="FF3399"/>
                </a:solidFill>
              </a:rPr>
              <a:t>11,400</a:t>
            </a:r>
            <a:r>
              <a:rPr lang="en-GB" altLang="en-US" sz="2400" b="1" dirty="0">
                <a:solidFill>
                  <a:srgbClr val="0070C0"/>
                </a:solidFill>
              </a:rPr>
              <a:t> </a:t>
            </a:r>
            <a:r>
              <a:rPr lang="en-GB" altLang="en-US" sz="2400" b="1" dirty="0">
                <a:solidFill>
                  <a:schemeClr val="tx2"/>
                </a:solidFill>
              </a:rPr>
              <a:t>deaths per year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3399"/>
                </a:solidFill>
              </a:rPr>
              <a:t>70% of women survive</a:t>
            </a:r>
            <a:r>
              <a:rPr lang="en-GB" altLang="en-US" sz="2400" b="1" dirty="0">
                <a:solidFill>
                  <a:schemeClr val="tx2"/>
                </a:solidFill>
              </a:rPr>
              <a:t> breast cancer for 10 or more years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3399"/>
                </a:solidFill>
              </a:rPr>
              <a:t>27% </a:t>
            </a:r>
            <a:r>
              <a:rPr lang="en-GB" altLang="en-US" sz="2400" b="1" dirty="0">
                <a:solidFill>
                  <a:schemeClr val="tx2"/>
                </a:solidFill>
              </a:rPr>
              <a:t>of breast cancer cases in the UK are linked to major </a:t>
            </a:r>
            <a:r>
              <a:rPr lang="en-GB" altLang="en-US" sz="2400" b="1" dirty="0">
                <a:solidFill>
                  <a:srgbClr val="FF3399"/>
                </a:solidFill>
              </a:rPr>
              <a:t>lifestyle and other risk factors</a:t>
            </a:r>
            <a:endParaRPr lang="en-US" altLang="en-US" sz="2400" b="1" dirty="0">
              <a:solidFill>
                <a:srgbClr val="FF3399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9CB9FDB-9729-4B7E-AA6D-5DE678250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11646"/>
      </p:ext>
    </p:extLst>
  </p:cSld>
  <p:clrMapOvr>
    <a:masterClrMapping/>
  </p:clrMapOvr>
  <p:transition advTm="263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6700" y="47626"/>
            <a:ext cx="6578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Breast Cancer</a:t>
            </a:r>
          </a:p>
          <a:p>
            <a:pPr algn="ctr">
              <a:defRPr/>
            </a:pPr>
            <a:r>
              <a:rPr lang="en-GB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Common Symptoms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8489" y="1690689"/>
            <a:ext cx="8455025" cy="347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FF3399"/>
                </a:solidFill>
                <a:cs typeface="Arial" panose="020B0604020202020204" pitchFamily="34" charset="0"/>
              </a:rPr>
              <a:t>A </a:t>
            </a:r>
            <a:r>
              <a:rPr lang="en-US" sz="2000" b="1" kern="0" dirty="0">
                <a:solidFill>
                  <a:srgbClr val="EC008C"/>
                </a:solidFill>
                <a:cs typeface="Arial" panose="020B0604020202020204" pitchFamily="34" charset="0"/>
              </a:rPr>
              <a:t>change in the size, shape or feel </a:t>
            </a:r>
            <a:r>
              <a:rPr lang="en-US" sz="2000" b="1" kern="0" dirty="0">
                <a:solidFill>
                  <a:schemeClr val="tx2"/>
                </a:solidFill>
                <a:cs typeface="Arial" panose="020B0604020202020204" pitchFamily="34" charset="0"/>
              </a:rPr>
              <a:t>of a breast</a:t>
            </a:r>
          </a:p>
          <a:p>
            <a:pPr marL="285750" indent="-28575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endParaRPr lang="en-US" sz="2000" b="1" kern="0" dirty="0">
              <a:solidFill>
                <a:srgbClr val="2E008B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FF3399"/>
                </a:solidFill>
                <a:cs typeface="Arial" panose="020B0604020202020204" pitchFamily="34" charset="0"/>
              </a:rPr>
              <a:t>A</a:t>
            </a:r>
            <a:r>
              <a:rPr lang="en-US" sz="2000" b="1" kern="0" dirty="0">
                <a:solidFill>
                  <a:srgbClr val="2E008B"/>
                </a:solidFill>
                <a:cs typeface="Arial" panose="020B0604020202020204" pitchFamily="34" charset="0"/>
              </a:rPr>
              <a:t> </a:t>
            </a:r>
            <a:r>
              <a:rPr lang="en-US" sz="2000" b="1" kern="0" dirty="0">
                <a:solidFill>
                  <a:srgbClr val="EC008C"/>
                </a:solidFill>
                <a:cs typeface="Arial" panose="020B0604020202020204" pitchFamily="34" charset="0"/>
              </a:rPr>
              <a:t>new lump or thickening </a:t>
            </a:r>
            <a:r>
              <a:rPr lang="en-US" sz="2000" b="1" kern="0" dirty="0">
                <a:solidFill>
                  <a:schemeClr val="tx2"/>
                </a:solidFill>
                <a:cs typeface="Arial" panose="020B0604020202020204" pitchFamily="34" charset="0"/>
              </a:rPr>
              <a:t>in a breast or armpit</a:t>
            </a:r>
          </a:p>
          <a:p>
            <a:pPr marL="285750" indent="-28575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endParaRPr lang="en-US" sz="2000" b="1" kern="0" dirty="0">
              <a:solidFill>
                <a:srgbClr val="2E008B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EC008C"/>
                </a:solidFill>
                <a:cs typeface="Arial" panose="020B0604020202020204" pitchFamily="34" charset="0"/>
              </a:rPr>
              <a:t>Skin changes </a:t>
            </a:r>
            <a:r>
              <a:rPr lang="en-US" sz="2000" b="1" kern="0" dirty="0">
                <a:solidFill>
                  <a:schemeClr val="tx2"/>
                </a:solidFill>
                <a:cs typeface="Arial" panose="020B0604020202020204" pitchFamily="34" charset="0"/>
              </a:rPr>
              <a:t>such as puckering, dimpling, a rash or redness of the skin</a:t>
            </a:r>
          </a:p>
          <a:p>
            <a:pPr marL="285750" indent="-28575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endParaRPr lang="en-US" sz="2000" b="1" kern="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EC008C"/>
                </a:solidFill>
                <a:cs typeface="Arial" panose="020B0604020202020204" pitchFamily="34" charset="0"/>
              </a:rPr>
              <a:t>Fluid leaking </a:t>
            </a:r>
            <a:r>
              <a:rPr lang="en-US" sz="2000" b="1" kern="0" dirty="0">
                <a:solidFill>
                  <a:schemeClr val="tx2"/>
                </a:solidFill>
                <a:cs typeface="Arial" panose="020B0604020202020204" pitchFamily="34" charset="0"/>
              </a:rPr>
              <a:t>from a nipple in a woman who isn't pregnant or breastfeeding</a:t>
            </a:r>
          </a:p>
          <a:p>
            <a:pPr marL="285750" indent="-28575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endParaRPr lang="en-US" sz="2000" b="1" kern="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chemeClr val="tx2"/>
                </a:solidFill>
                <a:cs typeface="Arial" panose="020B0604020202020204" pitchFamily="34" charset="0"/>
              </a:rPr>
              <a:t>Changes in the </a:t>
            </a:r>
            <a:r>
              <a:rPr lang="en-US" sz="2000" b="1" kern="0" dirty="0">
                <a:solidFill>
                  <a:srgbClr val="EC008C"/>
                </a:solidFill>
                <a:cs typeface="Arial" panose="020B0604020202020204" pitchFamily="34" charset="0"/>
              </a:rPr>
              <a:t>position of a nipple</a:t>
            </a:r>
          </a:p>
          <a:p>
            <a:pPr marL="285750" indent="-28575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endParaRPr lang="en-US" sz="2000" b="1" kern="0" dirty="0">
              <a:solidFill>
                <a:srgbClr val="00B6ED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EC008C"/>
                </a:solidFill>
                <a:cs typeface="Arial" panose="020B0604020202020204" pitchFamily="34" charset="0"/>
              </a:rPr>
              <a:t>Pain</a:t>
            </a:r>
            <a:r>
              <a:rPr lang="en-US" sz="2000" b="1" kern="0" dirty="0">
                <a:solidFill>
                  <a:srgbClr val="2E008B"/>
                </a:solidFill>
                <a:cs typeface="Arial" panose="020B0604020202020204" pitchFamily="34" charset="0"/>
              </a:rPr>
              <a:t> </a:t>
            </a:r>
            <a:r>
              <a:rPr lang="en-US" sz="2000" b="1" kern="0" dirty="0">
                <a:solidFill>
                  <a:schemeClr val="tx2"/>
                </a:solidFill>
                <a:cs typeface="Arial" panose="020B0604020202020204" pitchFamily="34" charset="0"/>
              </a:rPr>
              <a:t>in a breast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9276" y="5732463"/>
            <a:ext cx="83788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FF3399"/>
                </a:solidFill>
                <a:cs typeface="Arial" panose="020B0604020202020204" pitchFamily="34" charset="0"/>
              </a:rPr>
              <a:t>Women who notice any unusual or persistent changes should see their GP straight away – they shouldn’t wait to be screened 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7FC3033-A060-47EE-9D55-605A7462FC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5652"/>
      </p:ext>
    </p:extLst>
  </p:cSld>
  <p:clrMapOvr>
    <a:masterClrMapping/>
  </p:clrMapOvr>
  <p:transition advTm="300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6700" y="0"/>
            <a:ext cx="6578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Breast Screening </a:t>
            </a:r>
          </a:p>
          <a:p>
            <a:pPr algn="ctr">
              <a:defRPr/>
            </a:pPr>
            <a:r>
              <a:rPr lang="en-GB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Mammography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03388" y="1773238"/>
            <a:ext cx="5175250" cy="3695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</a:rPr>
              <a:t>For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FF3399"/>
                </a:solidFill>
              </a:rPr>
              <a:t>women aged between 50 and 70 </a:t>
            </a:r>
            <a:r>
              <a:rPr lang="en-GB" sz="2400" b="1" dirty="0">
                <a:solidFill>
                  <a:schemeClr val="tx2"/>
                </a:solidFill>
              </a:rPr>
              <a:t>years, who are registered with a GP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1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</a:rPr>
              <a:t>Test is a mammogram – </a:t>
            </a:r>
            <a:r>
              <a:rPr lang="en-GB" sz="2400" b="1" dirty="0">
                <a:solidFill>
                  <a:srgbClr val="FF3399"/>
                </a:solidFill>
              </a:rPr>
              <a:t>2 x-rays of each breast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1" dirty="0">
              <a:solidFill>
                <a:srgbClr val="FF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</a:rPr>
              <a:t>Carried out at </a:t>
            </a:r>
            <a:r>
              <a:rPr lang="en-GB" sz="2400" b="1" dirty="0">
                <a:solidFill>
                  <a:srgbClr val="FF3399"/>
                </a:solidFill>
              </a:rPr>
              <a:t>special clinics or mobile breast screening units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GB" sz="2400" b="1" dirty="0">
                <a:solidFill>
                  <a:srgbClr val="FF3399"/>
                </a:solidFill>
              </a:rPr>
              <a:t>Self-referral over 70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411289"/>
            <a:ext cx="32162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9" y="4005264"/>
            <a:ext cx="332898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6B4FA28-D68C-4E56-8537-5B644CE80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23238"/>
      </p:ext>
    </p:extLst>
  </p:cSld>
  <p:clrMapOvr>
    <a:masterClrMapping/>
  </p:clrMapOvr>
  <p:transition advTm="38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844" y="12612"/>
            <a:ext cx="6578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Know Your Lemons 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9" y="981075"/>
            <a:ext cx="623252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A3484CC-98C8-468F-9C37-F9BC2DA47E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50509"/>
      </p:ext>
    </p:extLst>
  </p:cSld>
  <p:clrMapOvr>
    <a:masterClrMapping/>
  </p:clrMapOvr>
  <p:transition advTm="274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F953506FCD1C4C8F6E07214A8733A6" ma:contentTypeVersion="17" ma:contentTypeDescription="Create a new document." ma:contentTypeScope="" ma:versionID="524d5de1edf97ee951ed4d6441c6e7fc">
  <xsd:schema xmlns:xsd="http://www.w3.org/2001/XMLSchema" xmlns:xs="http://www.w3.org/2001/XMLSchema" xmlns:p="http://schemas.microsoft.com/office/2006/metadata/properties" xmlns:ns1="http://schemas.microsoft.com/sharepoint/v3" xmlns:ns2="a73cbebc-d5b2-420a-85ad-1980d787f06b" xmlns:ns3="c8c42c40-992c-4567-836e-25662bb77c29" targetNamespace="http://schemas.microsoft.com/office/2006/metadata/properties" ma:root="true" ma:fieldsID="2f7b98b9248715ee6b02fcf8637c945e" ns1:_="" ns2:_="" ns3:_="">
    <xsd:import namespace="http://schemas.microsoft.com/sharepoint/v3"/>
    <xsd:import namespace="a73cbebc-d5b2-420a-85ad-1980d787f06b"/>
    <xsd:import namespace="c8c42c40-992c-4567-836e-25662bb77c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Programme" minOccurs="0"/>
                <xsd:element ref="ns3:MediaLengthInSeconds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cbebc-d5b2-420a-85ad-1980d787f0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42c40-992c-4567-836e-25662bb77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description="" ma:indexed="true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Programme" ma:index="22" nillable="true" ma:displayName="Programme" ma:format="Dropdown" ma:internalName="Programme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Date" ma:index="24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ate xmlns="c8c42c40-992c-4567-836e-25662bb77c29" xsi:nil="true"/>
    <Programme xmlns="c8c42c40-992c-4567-836e-25662bb77c29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C538AB-417F-4763-B2A0-FA1F3B3C8DBA}"/>
</file>

<file path=customXml/itemProps2.xml><?xml version="1.0" encoding="utf-8"?>
<ds:datastoreItem xmlns:ds="http://schemas.openxmlformats.org/officeDocument/2006/customXml" ds:itemID="{54A1B232-9CB6-4378-82AE-8CCEEFE12540}"/>
</file>

<file path=customXml/itemProps3.xml><?xml version="1.0" encoding="utf-8"?>
<ds:datastoreItem xmlns:ds="http://schemas.openxmlformats.org/officeDocument/2006/customXml" ds:itemID="{03938C94-0492-47C7-8416-B66BDEDCB562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1388</Words>
  <Application>Microsoft Office PowerPoint</Application>
  <PresentationFormat>Widescreen</PresentationFormat>
  <Paragraphs>130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BREAST SCREENING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SCREENING</dc:title>
  <dc:creator>Katie Markham</dc:creator>
  <cp:lastModifiedBy>emma nebard</cp:lastModifiedBy>
  <cp:revision>3</cp:revision>
  <dcterms:created xsi:type="dcterms:W3CDTF">2022-03-15T15:54:58Z</dcterms:created>
  <dcterms:modified xsi:type="dcterms:W3CDTF">2022-03-18T11:28:43Z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0x01010075F953506FCD1C4C8F6E07214A8733A6</vt:lpwstr>
  </property>
</Properties>
</file>