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0"/>
  </p:notesMasterIdLst>
  <p:handoutMasterIdLst>
    <p:handoutMasterId r:id="rId11"/>
  </p:handoutMasterIdLst>
  <p:sldIdLst>
    <p:sldId id="285" r:id="rId5"/>
    <p:sldId id="286" r:id="rId6"/>
    <p:sldId id="287" r:id="rId7"/>
    <p:sldId id="288" r:id="rId8"/>
    <p:sldId id="289"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3918" autoAdjust="0"/>
  </p:normalViewPr>
  <p:slideViewPr>
    <p:cSldViewPr snapToGrid="0" snapToObjects="1">
      <p:cViewPr varScale="1">
        <p:scale>
          <a:sx n="122" d="100"/>
          <a:sy n="122" d="100"/>
        </p:scale>
        <p:origin x="1146"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25/02/2022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25/02/2022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youtu.be/QjuEYqQvb0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Sharon</a:t>
            </a:r>
          </a:p>
        </p:txBody>
      </p:sp>
      <p:sp>
        <p:nvSpPr>
          <p:cNvPr id="593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81013">
              <a:defRPr>
                <a:solidFill>
                  <a:schemeClr val="tx1"/>
                </a:solidFill>
                <a:latin typeface="Calibri" pitchFamily="34" charset="0"/>
                <a:cs typeface="Arial" charset="0"/>
              </a:defRPr>
            </a:lvl1pPr>
            <a:lvl2pPr marL="742950" indent="-285750" defTabSz="481013">
              <a:defRPr>
                <a:solidFill>
                  <a:schemeClr val="tx1"/>
                </a:solidFill>
                <a:latin typeface="Calibri" pitchFamily="34" charset="0"/>
                <a:cs typeface="Arial" charset="0"/>
              </a:defRPr>
            </a:lvl2pPr>
            <a:lvl3pPr marL="1143000" indent="-228600" defTabSz="481013">
              <a:defRPr>
                <a:solidFill>
                  <a:schemeClr val="tx1"/>
                </a:solidFill>
                <a:latin typeface="Calibri" pitchFamily="34" charset="0"/>
                <a:cs typeface="Arial" charset="0"/>
              </a:defRPr>
            </a:lvl3pPr>
            <a:lvl4pPr marL="1600200" indent="-228600" defTabSz="481013">
              <a:defRPr>
                <a:solidFill>
                  <a:schemeClr val="tx1"/>
                </a:solidFill>
                <a:latin typeface="Calibri" pitchFamily="34" charset="0"/>
                <a:cs typeface="Arial" charset="0"/>
              </a:defRPr>
            </a:lvl4pPr>
            <a:lvl5pPr marL="2057400" indent="-228600" defTabSz="481013">
              <a:defRPr>
                <a:solidFill>
                  <a:schemeClr val="tx1"/>
                </a:solidFill>
                <a:latin typeface="Calibri" pitchFamily="34" charset="0"/>
                <a:cs typeface="Arial" charset="0"/>
              </a:defRPr>
            </a:lvl5pPr>
            <a:lvl6pPr marL="2514600" indent="-228600" defTabSz="481013" eaLnBrk="0" fontAlgn="base" hangingPunct="0">
              <a:spcBef>
                <a:spcPct val="0"/>
              </a:spcBef>
              <a:spcAft>
                <a:spcPct val="0"/>
              </a:spcAft>
              <a:defRPr>
                <a:solidFill>
                  <a:schemeClr val="tx1"/>
                </a:solidFill>
                <a:latin typeface="Calibri" pitchFamily="34" charset="0"/>
                <a:cs typeface="Arial" charset="0"/>
              </a:defRPr>
            </a:lvl6pPr>
            <a:lvl7pPr marL="2971800" indent="-228600" defTabSz="481013" eaLnBrk="0" fontAlgn="base" hangingPunct="0">
              <a:spcBef>
                <a:spcPct val="0"/>
              </a:spcBef>
              <a:spcAft>
                <a:spcPct val="0"/>
              </a:spcAft>
              <a:defRPr>
                <a:solidFill>
                  <a:schemeClr val="tx1"/>
                </a:solidFill>
                <a:latin typeface="Calibri" pitchFamily="34" charset="0"/>
                <a:cs typeface="Arial" charset="0"/>
              </a:defRPr>
            </a:lvl7pPr>
            <a:lvl8pPr marL="3429000" indent="-228600" defTabSz="481013" eaLnBrk="0" fontAlgn="base" hangingPunct="0">
              <a:spcBef>
                <a:spcPct val="0"/>
              </a:spcBef>
              <a:spcAft>
                <a:spcPct val="0"/>
              </a:spcAft>
              <a:defRPr>
                <a:solidFill>
                  <a:schemeClr val="tx1"/>
                </a:solidFill>
                <a:latin typeface="Calibri" pitchFamily="34" charset="0"/>
                <a:cs typeface="Arial" charset="0"/>
              </a:defRPr>
            </a:lvl8pPr>
            <a:lvl9pPr marL="3886200" indent="-228600" defTabSz="481013" eaLnBrk="0" fontAlgn="base" hangingPunct="0">
              <a:spcBef>
                <a:spcPct val="0"/>
              </a:spcBef>
              <a:spcAft>
                <a:spcPct val="0"/>
              </a:spcAft>
              <a:defRPr>
                <a:solidFill>
                  <a:schemeClr val="tx1"/>
                </a:solidFill>
                <a:latin typeface="Calibri" pitchFamily="34" charset="0"/>
                <a:cs typeface="Arial" charset="0"/>
              </a:defRPr>
            </a:lvl9pPr>
          </a:lstStyle>
          <a:p>
            <a:fld id="{02BADE13-4273-458C-A739-308ABE6D7D42}" type="slidenum">
              <a:rPr lang="en-US" altLang="en-US">
                <a:solidFill>
                  <a:srgbClr val="000000"/>
                </a:solidFill>
              </a:rPr>
              <a:pPr/>
              <a:t>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000" u="sng">
                <a:solidFill>
                  <a:srgbClr val="1E0E01"/>
                </a:solidFill>
              </a:rPr>
              <a:t>Aim of this slide: </a:t>
            </a:r>
            <a:r>
              <a:rPr lang="en-GB" altLang="en-US" sz="1000">
                <a:solidFill>
                  <a:srgbClr val="1E0E01"/>
                </a:solidFill>
              </a:rPr>
              <a:t>To give the audience some facts on cervical cancer</a:t>
            </a:r>
          </a:p>
          <a:p>
            <a:pPr eaLnBrk="1" hangingPunct="1">
              <a:spcBef>
                <a:spcPct val="0"/>
              </a:spcBef>
            </a:pPr>
            <a:endParaRPr lang="en-GB" altLang="en-US" sz="1000">
              <a:solidFill>
                <a:srgbClr val="1E0E01"/>
              </a:solidFill>
            </a:endParaRPr>
          </a:p>
          <a:p>
            <a:pPr eaLnBrk="1" hangingPunct="1">
              <a:spcBef>
                <a:spcPct val="0"/>
              </a:spcBef>
            </a:pPr>
            <a:r>
              <a:rPr lang="en-GB" altLang="en-US" sz="1000" u="sng">
                <a:solidFill>
                  <a:srgbClr val="1E0E01"/>
                </a:solidFill>
              </a:rPr>
              <a:t>Key points</a:t>
            </a:r>
          </a:p>
          <a:p>
            <a:pPr eaLnBrk="1" hangingPunct="1">
              <a:spcBef>
                <a:spcPct val="0"/>
              </a:spcBef>
              <a:buFontTx/>
              <a:buChar char="•"/>
            </a:pPr>
            <a:r>
              <a:rPr lang="en-GB" altLang="en-US" sz="1000">
                <a:solidFill>
                  <a:srgbClr val="1E0E01"/>
                </a:solidFill>
              </a:rPr>
              <a:t>Cervical cancer is the 13</a:t>
            </a:r>
            <a:r>
              <a:rPr lang="en-GB" altLang="en-US" sz="1000" baseline="30000">
                <a:solidFill>
                  <a:srgbClr val="1E0E01"/>
                </a:solidFill>
              </a:rPr>
              <a:t>th</a:t>
            </a:r>
            <a:r>
              <a:rPr lang="en-GB" altLang="en-US" sz="1000">
                <a:solidFill>
                  <a:srgbClr val="1E0E01"/>
                </a:solidFill>
              </a:rPr>
              <a:t> most common cancer in women </a:t>
            </a:r>
          </a:p>
          <a:p>
            <a:pPr eaLnBrk="1" hangingPunct="1">
              <a:spcBef>
                <a:spcPct val="0"/>
              </a:spcBef>
              <a:buFontTx/>
              <a:buChar char="•"/>
            </a:pPr>
            <a:r>
              <a:rPr lang="en-GB" altLang="en-US" sz="1000">
                <a:solidFill>
                  <a:srgbClr val="1E0E01"/>
                </a:solidFill>
              </a:rPr>
              <a:t>There are over 3000 new cases in the UK each year and around 900 deaths (data from 2014, is for all women not just those of screening age)</a:t>
            </a:r>
          </a:p>
          <a:p>
            <a:pPr eaLnBrk="1" hangingPunct="1">
              <a:spcBef>
                <a:spcPct val="0"/>
              </a:spcBef>
              <a:buFontTx/>
              <a:buChar char="•"/>
            </a:pPr>
            <a:r>
              <a:rPr lang="en-GB" altLang="en-US" sz="1000">
                <a:solidFill>
                  <a:srgbClr val="1E0E01"/>
                </a:solidFill>
              </a:rPr>
              <a:t>63% of women survive cervical cancer for 10 years or more (2010-11, England and Wales)</a:t>
            </a:r>
          </a:p>
          <a:p>
            <a:pPr eaLnBrk="1" hangingPunct="1">
              <a:spcBef>
                <a:spcPct val="0"/>
              </a:spcBef>
              <a:buFontTx/>
              <a:buChar char="•"/>
            </a:pPr>
            <a:r>
              <a:rPr lang="en-GB" altLang="en-US" sz="1000">
                <a:solidFill>
                  <a:srgbClr val="1E0E01"/>
                </a:solidFill>
              </a:rPr>
              <a:t>Cervical cancer is one of the most preventable cancer types. Screening and vaccination can help prevent the disease.</a:t>
            </a:r>
          </a:p>
          <a:p>
            <a:pPr eaLnBrk="1" hangingPunct="1">
              <a:spcBef>
                <a:spcPct val="0"/>
              </a:spcBef>
              <a:buFontTx/>
              <a:buChar char="•"/>
            </a:pPr>
            <a:r>
              <a:rPr lang="en-GB" altLang="en-US" sz="1000">
                <a:solidFill>
                  <a:srgbClr val="1E0E01"/>
                </a:solidFill>
              </a:rPr>
              <a:t>HPV infection is the main risk factor</a:t>
            </a:r>
          </a:p>
          <a:p>
            <a:pPr eaLnBrk="1" hangingPunct="1">
              <a:spcBef>
                <a:spcPct val="0"/>
              </a:spcBef>
              <a:buFontTx/>
              <a:buChar char="•"/>
            </a:pPr>
            <a:endParaRPr lang="en-GB" altLang="en-US" sz="1000">
              <a:solidFill>
                <a:srgbClr val="1E0E01"/>
              </a:solidFill>
            </a:endParaRPr>
          </a:p>
          <a:p>
            <a:pPr eaLnBrk="1" hangingPunct="1">
              <a:spcBef>
                <a:spcPct val="0"/>
              </a:spcBef>
            </a:pPr>
            <a:r>
              <a:rPr lang="en-GB" altLang="en-US" sz="1000" u="sng">
                <a:solidFill>
                  <a:srgbClr val="1E0E01"/>
                </a:solidFill>
              </a:rPr>
              <a:t>Extra information</a:t>
            </a:r>
          </a:p>
          <a:p>
            <a:pPr eaLnBrk="1" hangingPunct="1">
              <a:spcBef>
                <a:spcPct val="0"/>
              </a:spcBef>
              <a:buFontTx/>
              <a:buChar char="•"/>
            </a:pPr>
            <a:r>
              <a:rPr lang="en-GB" altLang="en-US" sz="1000">
                <a:solidFill>
                  <a:srgbClr val="1E0E01"/>
                </a:solidFill>
              </a:rPr>
              <a:t>Across the UK, girls aged between 12 and 13 are offered a vaccination against the human papillomavirus (HPV). The vaccine is very effective at preventing infection with the 2 types of HPV that cause about 7 in 10 cervical cancers (plus the 2 types associated with most cases of genital warts). </a:t>
            </a:r>
          </a:p>
          <a:p>
            <a:pPr eaLnBrk="1" hangingPunct="1">
              <a:spcBef>
                <a:spcPct val="0"/>
              </a:spcBef>
              <a:buFontTx/>
              <a:buChar char="•"/>
            </a:pPr>
            <a:r>
              <a:rPr lang="en-GB" altLang="en-US" sz="1000">
                <a:solidFill>
                  <a:srgbClr val="1E0E01"/>
                </a:solidFill>
              </a:rPr>
              <a:t>HPV infection is the main risk factor for cervical cancer, linked to nearly 100% of cervical cancer cases in the UK. </a:t>
            </a:r>
          </a:p>
          <a:p>
            <a:pPr eaLnBrk="1" hangingPunct="1">
              <a:spcBef>
                <a:spcPct val="0"/>
              </a:spcBef>
              <a:buFontTx/>
              <a:buChar char="•"/>
            </a:pPr>
            <a:r>
              <a:rPr lang="en-GB" altLang="en-US" sz="1000">
                <a:solidFill>
                  <a:srgbClr val="1E0E01"/>
                </a:solidFill>
              </a:rPr>
              <a:t>Some other factors may relate to cervical cancer risk partly because they are related to HPV. Smoking, human immunodeficiency virus (HIV), and oral contraceptives are associated with cervical cancer</a:t>
            </a:r>
          </a:p>
          <a:p>
            <a:pPr eaLnBrk="1" hangingPunct="1">
              <a:spcBef>
                <a:spcPct val="0"/>
              </a:spcBef>
              <a:buFontTx/>
              <a:buChar char="•"/>
            </a:pPr>
            <a:r>
              <a:rPr lang="en-GB" altLang="en-US" sz="1000">
                <a:solidFill>
                  <a:srgbClr val="1E0E01"/>
                </a:solidFill>
              </a:rPr>
              <a:t>When diagnosed at its earliest stage (stage I), 96% of women with cervical cancer will survive their disease for five years or more, compared with 5% of women when diagnosed at the latest stage (stage IV).</a:t>
            </a:r>
          </a:p>
          <a:p>
            <a:pPr eaLnBrk="1" hangingPunct="1">
              <a:spcBef>
                <a:spcPct val="0"/>
              </a:spcBef>
              <a:buFontTx/>
              <a:buChar char="•"/>
            </a:pPr>
            <a:r>
              <a:rPr lang="en-GB" altLang="en-US" sz="1000">
                <a:solidFill>
                  <a:srgbClr val="1E0E01"/>
                </a:solidFill>
              </a:rPr>
              <a:t>Statistics come from CRUK webpages: http://www.cancerresearchuk.org/health-professional/cancer-statistics/statistics-by-cancer-type/cervical-cancer </a:t>
            </a:r>
          </a:p>
          <a:p>
            <a:pPr eaLnBrk="1" hangingPunct="1">
              <a:spcBef>
                <a:spcPct val="0"/>
              </a:spcBef>
              <a:buFontTx/>
              <a:buChar char="•"/>
            </a:pPr>
            <a:endParaRPr lang="en-GB" altLang="en-US" sz="1000">
              <a:solidFill>
                <a:srgbClr val="1E0E01"/>
              </a:solidFill>
            </a:endParaRPr>
          </a:p>
          <a:p>
            <a:pPr eaLnBrk="1" hangingPunct="1">
              <a:spcBef>
                <a:spcPct val="0"/>
              </a:spcBef>
            </a:pPr>
            <a:endParaRPr lang="en-GB" altLang="en-US" sz="1000">
              <a:solidFill>
                <a:srgbClr val="1E0E01"/>
              </a:solidFill>
            </a:endParaRPr>
          </a:p>
        </p:txBody>
      </p:sp>
      <p:sp>
        <p:nvSpPr>
          <p:cNvPr id="614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1C2B2C71-5C2F-4D50-816D-7DDBB66EFC45}" type="slidenum">
              <a:rPr lang="en-US" altLang="en-US">
                <a:solidFill>
                  <a:srgbClr val="000000"/>
                </a:solidFill>
              </a:rPr>
              <a:pPr>
                <a:spcBef>
                  <a:spcPct val="0"/>
                </a:spcBef>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buFont typeface="Arial" panose="020B0604020202020204" pitchFamily="34" charset="0"/>
              <a:buNone/>
              <a:defRPr/>
            </a:pPr>
            <a:r>
              <a:rPr lang="en-GB" sz="1050" u="sng" dirty="0">
                <a:solidFill>
                  <a:schemeClr val="accent6">
                    <a:lumMod val="10000"/>
                  </a:schemeClr>
                </a:solidFill>
              </a:rPr>
              <a:t>Aim of this slide:</a:t>
            </a:r>
            <a:r>
              <a:rPr lang="en-GB" sz="1050" dirty="0">
                <a:solidFill>
                  <a:schemeClr val="accent6">
                    <a:lumMod val="10000"/>
                  </a:schemeClr>
                </a:solidFill>
              </a:rPr>
              <a:t> To give more details of how cervical screening works - </a:t>
            </a:r>
            <a:r>
              <a:rPr lang="en-GB" sz="1050" dirty="0"/>
              <a:t>Video: </a:t>
            </a:r>
            <a:r>
              <a:rPr lang="en-GB" sz="1050" dirty="0">
                <a:hlinkClick r:id="rId3"/>
              </a:rPr>
              <a:t>https://youtu.be/QjuEYqQvb0E</a:t>
            </a:r>
            <a:r>
              <a:rPr lang="en-GB" sz="1050" dirty="0"/>
              <a:t> </a:t>
            </a:r>
            <a:endParaRPr lang="en-GB" sz="1050" dirty="0">
              <a:solidFill>
                <a:schemeClr val="accent6">
                  <a:lumMod val="10000"/>
                </a:schemeClr>
              </a:solidFill>
            </a:endParaRPr>
          </a:p>
          <a:p>
            <a:pPr eaLnBrk="1" fontAlgn="auto" hangingPunct="1">
              <a:spcBef>
                <a:spcPts val="0"/>
              </a:spcBef>
              <a:spcAft>
                <a:spcPts val="0"/>
              </a:spcAft>
              <a:buFont typeface="Arial" panose="020B0604020202020204" pitchFamily="34" charset="0"/>
              <a:buNone/>
              <a:defRPr/>
            </a:pPr>
            <a:endParaRPr lang="en-GB" sz="1050" dirty="0">
              <a:solidFill>
                <a:schemeClr val="accent6">
                  <a:lumMod val="10000"/>
                </a:schemeClr>
              </a:solidFill>
            </a:endParaRPr>
          </a:p>
          <a:p>
            <a:pPr eaLnBrk="1" fontAlgn="auto" hangingPunct="1">
              <a:spcBef>
                <a:spcPts val="0"/>
              </a:spcBef>
              <a:spcAft>
                <a:spcPts val="0"/>
              </a:spcAft>
              <a:buFont typeface="Arial" panose="020B0604020202020204" pitchFamily="34" charset="0"/>
              <a:buNone/>
              <a:defRPr/>
            </a:pPr>
            <a:r>
              <a:rPr lang="en-GB" sz="1050" u="sng" dirty="0">
                <a:solidFill>
                  <a:schemeClr val="accent6">
                    <a:lumMod val="10000"/>
                  </a:schemeClr>
                </a:solidFill>
              </a:rPr>
              <a:t>Key points</a:t>
            </a:r>
          </a:p>
          <a:p>
            <a:pPr marL="171450" indent="-17145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The test looks for changes to cervical cells, which could turn into cancer in the future.</a:t>
            </a:r>
          </a:p>
          <a:p>
            <a:pPr marL="171450" indent="-17145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During the test women are instructed to take off their underwear and lie on their back with their knees drawn up and spread apart.</a:t>
            </a:r>
          </a:p>
          <a:p>
            <a:pPr marL="171450" indent="-17145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A doctor or nurse inserts an instrument (a speculum) to open the woman's vagina so that they can see the cervix.</a:t>
            </a:r>
          </a:p>
          <a:p>
            <a:pPr marL="171450" indent="-171450" defTabSz="45720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They then use a brush to collect samples of cells from the cervix </a:t>
            </a:r>
          </a:p>
          <a:p>
            <a:pPr marL="171450" indent="-17145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It is a test for women who don’t have symptoms</a:t>
            </a:r>
          </a:p>
          <a:p>
            <a:pPr marL="171450" indent="-17145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All women aged 25-64 are eligible, if registered with a GP</a:t>
            </a:r>
          </a:p>
          <a:p>
            <a:pPr eaLnBrk="1" fontAlgn="auto" hangingPunct="1">
              <a:spcBef>
                <a:spcPts val="0"/>
              </a:spcBef>
              <a:spcAft>
                <a:spcPts val="0"/>
              </a:spcAft>
              <a:buFont typeface="Arial" panose="020B0604020202020204" pitchFamily="34" charset="0"/>
              <a:buNone/>
              <a:defRPr/>
            </a:pPr>
            <a:endParaRPr lang="en-GB" sz="1050" dirty="0">
              <a:solidFill>
                <a:schemeClr val="accent6">
                  <a:lumMod val="10000"/>
                </a:schemeClr>
              </a:solidFill>
            </a:endParaRPr>
          </a:p>
          <a:p>
            <a:pPr eaLnBrk="1" fontAlgn="auto" hangingPunct="1">
              <a:spcBef>
                <a:spcPts val="0"/>
              </a:spcBef>
              <a:spcAft>
                <a:spcPts val="0"/>
              </a:spcAft>
              <a:buFont typeface="Arial" panose="020B0604020202020204" pitchFamily="34" charset="0"/>
              <a:buNone/>
              <a:defRPr/>
            </a:pPr>
            <a:r>
              <a:rPr lang="en-GB" sz="1050" u="sng" dirty="0">
                <a:solidFill>
                  <a:schemeClr val="accent6">
                    <a:lumMod val="10000"/>
                  </a:schemeClr>
                </a:solidFill>
              </a:rPr>
              <a:t>Extra information</a:t>
            </a:r>
          </a:p>
          <a:p>
            <a:pPr marL="169135" indent="-169135"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Screening is advised for all women with a cervix regardless of sexual orientation.</a:t>
            </a:r>
          </a:p>
          <a:p>
            <a:pPr marL="169135" indent="-169135"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Screening can still be of value for women who have never been sexually active although the risk of cervical cancer is low in this group.</a:t>
            </a:r>
          </a:p>
          <a:p>
            <a:pPr marL="169135" indent="-169135"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Cervical screening is important for transgender men if they haven’t had a full hysterectomy. The GP can arrange for screening self-referral, as people who are registered with the GP as male won’t be invited to the programme automatically</a:t>
            </a:r>
          </a:p>
          <a:p>
            <a:pPr marL="169135" indent="-169135"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For women who have had a partial hysterectomy and the cervix is still in situ cervical screening is still important </a:t>
            </a:r>
          </a:p>
          <a:p>
            <a:pPr marL="169135" indent="-169135"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Women may have a very similar procedure if they have gynaecological symptoms that need investigating, which may lead to confusion among patients for </a:t>
            </a:r>
            <a:r>
              <a:rPr lang="en-GB" sz="1050" dirty="0" err="1">
                <a:solidFill>
                  <a:schemeClr val="accent6">
                    <a:lumMod val="10000"/>
                  </a:schemeClr>
                </a:solidFill>
              </a:rPr>
              <a:t>eg</a:t>
            </a:r>
            <a:r>
              <a:rPr lang="en-GB" sz="1050" dirty="0">
                <a:solidFill>
                  <a:schemeClr val="accent6">
                    <a:lumMod val="10000"/>
                  </a:schemeClr>
                </a:solidFill>
              </a:rPr>
              <a:t> women asking for a ‘smear’ because of symptoms, so it may be helpful to get more context when women are making appointments – </a:t>
            </a:r>
            <a:r>
              <a:rPr lang="en-GB" sz="1050" dirty="0" err="1">
                <a:solidFill>
                  <a:schemeClr val="accent6">
                    <a:lumMod val="10000"/>
                  </a:schemeClr>
                </a:solidFill>
              </a:rPr>
              <a:t>eg</a:t>
            </a:r>
            <a:r>
              <a:rPr lang="en-GB" sz="1050" dirty="0">
                <a:solidFill>
                  <a:schemeClr val="accent6">
                    <a:lumMod val="10000"/>
                  </a:schemeClr>
                </a:solidFill>
              </a:rPr>
              <a:t> were they prompted by a letter or do they have symptoms.</a:t>
            </a:r>
          </a:p>
          <a:p>
            <a:pPr marL="169135" indent="-169135"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Why is the age range not below 25? In 2003, the Advisory Committee on Cervical Screening (ACCS), reviewed the evidence and concluded that the harms of screening for those aged 20 – 25 outweighed the benefits and they recommended raising the lower age limit to 25. A study by </a:t>
            </a:r>
            <a:r>
              <a:rPr lang="en-GB" sz="1050" dirty="0" err="1">
                <a:solidFill>
                  <a:schemeClr val="accent6">
                    <a:lumMod val="10000"/>
                  </a:schemeClr>
                </a:solidFill>
              </a:rPr>
              <a:t>Landy</a:t>
            </a:r>
            <a:r>
              <a:rPr lang="en-GB" sz="1050" dirty="0">
                <a:solidFill>
                  <a:schemeClr val="accent6">
                    <a:lumMod val="10000"/>
                  </a:schemeClr>
                </a:solidFill>
              </a:rPr>
              <a:t> et al in the British Journal of Cancer in 2014 found that between 300 and 900 young women would have unnecessary treatment in order to prevent one case of invasive cancer. Link to paper: http://www.nature.com/bjc/journal/v110/n7/full/bjc201465a.html</a:t>
            </a:r>
          </a:p>
          <a:p>
            <a:pPr marL="169135" indent="-169135"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There is no self-referral option for women above the screening age</a:t>
            </a:r>
          </a:p>
          <a:p>
            <a:pPr marL="171450" indent="-171450" defTabSz="45720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Difficulty in obtaining cervical screens in older women</a:t>
            </a:r>
          </a:p>
          <a:p>
            <a:pPr marL="628650" lvl="1" indent="-171450" defTabSz="45720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There may be a difficulty in getting a good quality cervical screen in a post-menopausal woman due to vaginal atrophy (where vaginal and cervical mucosa become thinner and drier due to lack of oestrogen). In this case a GP may advise a low dose oestrogen cream to be used internally for a period of time (usually 6-12 weeks) prior to repeating a cervical smear if a result comes back inadequate. </a:t>
            </a:r>
          </a:p>
          <a:p>
            <a:pPr marL="628650" lvl="1" indent="-171450" defTabSz="45720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It is also possible to refer a woman to a colposcopy clinic if the GP practice has repeated difficulty in performing the screen or getting an adequate sample in any woman.</a:t>
            </a:r>
          </a:p>
          <a:p>
            <a:pPr marL="171450" indent="-171450" defTabSz="457200" eaLnBrk="1" fontAlgn="auto" hangingPunct="1">
              <a:spcBef>
                <a:spcPts val="0"/>
              </a:spcBef>
              <a:spcAft>
                <a:spcPts val="0"/>
              </a:spcAft>
              <a:buFont typeface="Arial" panose="020B0604020202020204" pitchFamily="34" charset="0"/>
              <a:buChar char="•"/>
              <a:defRPr/>
            </a:pPr>
            <a:r>
              <a:rPr lang="en-GB" sz="1050" dirty="0">
                <a:solidFill>
                  <a:schemeClr val="accent6">
                    <a:lumMod val="10000"/>
                  </a:schemeClr>
                </a:solidFill>
              </a:rPr>
              <a:t>If a patient is enquiring about the age range for screening this may mean they have symptoms they are worried about. In this circumstance its good to give them the information, but also remind them if they have any symptoms they are worried about they shouldn’t wait to be screened, they should make an appointment with their GP.</a:t>
            </a:r>
          </a:p>
          <a:p>
            <a:pPr marL="171450" indent="-171450" defTabSz="457200" eaLnBrk="1" fontAlgn="auto" hangingPunct="1">
              <a:spcBef>
                <a:spcPts val="0"/>
              </a:spcBef>
              <a:spcAft>
                <a:spcPts val="0"/>
              </a:spcAft>
              <a:buFont typeface="Arial" panose="020B0604020202020204" pitchFamily="34" charset="0"/>
              <a:buChar char="•"/>
              <a:defRPr/>
            </a:pPr>
            <a:endParaRPr lang="en-GB" sz="1050" dirty="0">
              <a:solidFill>
                <a:schemeClr val="accent6">
                  <a:lumMod val="10000"/>
                </a:schemeClr>
              </a:solidFill>
            </a:endParaRPr>
          </a:p>
          <a:p>
            <a:pPr eaLnBrk="1" fontAlgn="auto" hangingPunct="1">
              <a:spcBef>
                <a:spcPts val="0"/>
              </a:spcBef>
              <a:spcAft>
                <a:spcPts val="0"/>
              </a:spcAft>
              <a:buFont typeface="Arial" panose="020B0604020202020204" pitchFamily="34" charset="0"/>
              <a:buNone/>
              <a:defRPr/>
            </a:pPr>
            <a:endParaRPr lang="en-GB" sz="1050" dirty="0">
              <a:solidFill>
                <a:schemeClr val="accent6">
                  <a:lumMod val="10000"/>
                </a:schemeClr>
              </a:solidFill>
            </a:endParaRPr>
          </a:p>
        </p:txBody>
      </p:sp>
      <p:sp>
        <p:nvSpPr>
          <p:cNvPr id="634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4E7EFEF8-C8F1-456F-9267-47A8B1BBB698}" type="slidenum">
              <a:rPr lang="en-US" altLang="en-US">
                <a:solidFill>
                  <a:srgbClr val="000000"/>
                </a:solidFill>
              </a:rPr>
              <a:pPr>
                <a:spcBef>
                  <a:spcPct val="0"/>
                </a:spcBef>
              </a:pPr>
              <a:t>3</a:t>
            </a:fld>
            <a:endParaRPr lang="en-US"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000" u="sng">
                <a:solidFill>
                  <a:srgbClr val="1E0E01"/>
                </a:solidFill>
              </a:rPr>
              <a:t>Key points</a:t>
            </a:r>
          </a:p>
          <a:p>
            <a:pPr>
              <a:buFontTx/>
              <a:buChar char="•"/>
            </a:pPr>
            <a:r>
              <a:rPr lang="en-GB" altLang="en-US" sz="1000">
                <a:solidFill>
                  <a:srgbClr val="1E0E01"/>
                </a:solidFill>
              </a:rPr>
              <a:t>Cervical cancer is one of the most preventable cancer types. Screening and vaccination can help prevent the disease.</a:t>
            </a:r>
          </a:p>
          <a:p>
            <a:pPr>
              <a:buFontTx/>
              <a:buChar char="•"/>
            </a:pPr>
            <a:r>
              <a:rPr lang="en-GB" altLang="en-US" sz="1000">
                <a:solidFill>
                  <a:srgbClr val="1E0E01"/>
                </a:solidFill>
              </a:rPr>
              <a:t>HPV infection is the main risk factor – 99.8% of cervical cancer cases in the UK are caused by infections</a:t>
            </a:r>
          </a:p>
          <a:p>
            <a:pPr>
              <a:buFontTx/>
              <a:buChar char="•"/>
            </a:pPr>
            <a:r>
              <a:rPr lang="en-GB" altLang="en-US" sz="1000">
                <a:solidFill>
                  <a:srgbClr val="1E0E01"/>
                </a:solidFill>
              </a:rPr>
              <a:t>The vaccination used in the UK is Guardasil. </a:t>
            </a:r>
          </a:p>
          <a:p>
            <a:pPr>
              <a:buFontTx/>
              <a:buChar char="•"/>
            </a:pPr>
            <a:r>
              <a:rPr lang="en-GB" altLang="en-US" sz="1000">
                <a:solidFill>
                  <a:srgbClr val="1E0E01"/>
                </a:solidFill>
              </a:rPr>
              <a:t>Vaccination cover is estimated to last for 10 years/perhaps a bit longer </a:t>
            </a:r>
          </a:p>
          <a:p>
            <a:r>
              <a:rPr lang="en-GB" altLang="en-US" sz="1000" b="1">
                <a:solidFill>
                  <a:srgbClr val="1E0E01"/>
                </a:solidFill>
              </a:rPr>
              <a:t>Extra Information:</a:t>
            </a:r>
          </a:p>
          <a:p>
            <a:r>
              <a:rPr lang="en-US" altLang="en-US" sz="1000">
                <a:solidFill>
                  <a:srgbClr val="1E0E01"/>
                </a:solidFill>
              </a:rPr>
              <a:t>Human papillomavirus (HPV) is a common virus transmitted through sexual contact. High risk sub-types of HPV (HR-HPV) are linked to the development of abnormal cells and can cause cervical cancer. HPV is a necessary cause of invasive cervical cancer. </a:t>
            </a:r>
          </a:p>
          <a:p>
            <a:r>
              <a:rPr lang="en-US" altLang="en-US" sz="1000">
                <a:solidFill>
                  <a:srgbClr val="1E0E01"/>
                </a:solidFill>
              </a:rPr>
              <a:t>Evidence shows HPV testing is a better way of identifying women at risk of cervical cancer than the cytology (smear) test that examines cells under a microscope. </a:t>
            </a:r>
          </a:p>
          <a:p>
            <a:r>
              <a:rPr lang="en-US" altLang="en-US" sz="1000">
                <a:solidFill>
                  <a:srgbClr val="1E0E01"/>
                </a:solidFill>
              </a:rPr>
              <a:t>From September 2018, HPV testing will be rolled out across the UK, becoming the primary screening test, and only HPV positive samples will be referred on for cytology. </a:t>
            </a:r>
          </a:p>
          <a:p>
            <a:pPr eaLnBrk="1" hangingPunct="1">
              <a:spcBef>
                <a:spcPct val="0"/>
              </a:spcBef>
              <a:buFontTx/>
              <a:buChar char="•"/>
            </a:pPr>
            <a:endParaRPr lang="en-GB" altLang="en-US" sz="1000">
              <a:solidFill>
                <a:srgbClr val="1E0E01"/>
              </a:solidFill>
            </a:endParaRPr>
          </a:p>
          <a:p>
            <a:pPr eaLnBrk="1" hangingPunct="1">
              <a:spcBef>
                <a:spcPct val="0"/>
              </a:spcBef>
            </a:pPr>
            <a:endParaRPr lang="en-GB" altLang="en-US" sz="1000">
              <a:solidFill>
                <a:srgbClr val="1E0E01"/>
              </a:solidFill>
            </a:endParaRPr>
          </a:p>
        </p:txBody>
      </p:sp>
      <p:sp>
        <p:nvSpPr>
          <p:cNvPr id="655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62DC2E4F-9074-4F03-89A3-F12E511FF55C}" type="slidenum">
              <a:rPr lang="en-US" altLang="en-US">
                <a:solidFill>
                  <a:srgbClr val="000000"/>
                </a:solidFill>
              </a:rPr>
              <a:pPr>
                <a:spcBef>
                  <a:spcPct val="0"/>
                </a:spcBef>
              </a:pPr>
              <a:t>4</a:t>
            </a:fld>
            <a:endParaRPr lang="en-US"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GB" altLang="en-US" sz="1000" dirty="0">
              <a:solidFill>
                <a:srgbClr val="1E0E01"/>
              </a:solidFill>
            </a:endParaRPr>
          </a:p>
          <a:p>
            <a:pPr eaLnBrk="1" hangingPunct="1">
              <a:spcBef>
                <a:spcPct val="0"/>
              </a:spcBef>
            </a:pPr>
            <a:endParaRPr lang="en-GB" altLang="en-US" sz="1000" dirty="0">
              <a:solidFill>
                <a:srgbClr val="1E0E01"/>
              </a:solidFill>
            </a:endParaRPr>
          </a:p>
        </p:txBody>
      </p:sp>
      <p:sp>
        <p:nvSpPr>
          <p:cNvPr id="675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itchFamily="34" charset="0"/>
              </a:defRPr>
            </a:lvl1pPr>
            <a:lvl2pPr marL="742950" indent="-285750" defTabSz="457200">
              <a:spcBef>
                <a:spcPct val="30000"/>
              </a:spcBef>
              <a:defRPr sz="1200">
                <a:solidFill>
                  <a:schemeClr val="tx1"/>
                </a:solidFill>
                <a:latin typeface="Calibri" pitchFamily="34" charset="0"/>
              </a:defRPr>
            </a:lvl2pPr>
            <a:lvl3pPr marL="1143000" indent="-228600" defTabSz="457200">
              <a:spcBef>
                <a:spcPct val="30000"/>
              </a:spcBef>
              <a:defRPr sz="1200">
                <a:solidFill>
                  <a:schemeClr val="tx1"/>
                </a:solidFill>
                <a:latin typeface="Calibri" pitchFamily="34" charset="0"/>
              </a:defRPr>
            </a:lvl3pPr>
            <a:lvl4pPr marL="1600200" indent="-228600" defTabSz="457200">
              <a:spcBef>
                <a:spcPct val="30000"/>
              </a:spcBef>
              <a:defRPr sz="1200">
                <a:solidFill>
                  <a:schemeClr val="tx1"/>
                </a:solidFill>
                <a:latin typeface="Calibri" pitchFamily="34" charset="0"/>
              </a:defRPr>
            </a:lvl4pPr>
            <a:lvl5pPr marL="2057400" indent="-228600" defTabSz="4572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DEA10BEB-DA27-4271-A31C-38E591DC3B9A}" type="slidenum">
              <a:rPr lang="en-US" altLang="en-US">
                <a:solidFill>
                  <a:srgbClr val="000000"/>
                </a:solidFill>
              </a:rPr>
              <a:pPr>
                <a:spcBef>
                  <a:spcPct val="0"/>
                </a:spcBef>
              </a:pPr>
              <a:t>5</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3660487"/>
            <a:ext cx="78867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4364955"/>
            <a:ext cx="6858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59" y="293024"/>
            <a:ext cx="1080655"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6"/>
            <a:ext cx="9144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5792942"/>
            <a:ext cx="399288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465180" y="1649628"/>
            <a:ext cx="7737674"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461190" y="854464"/>
            <a:ext cx="6567055"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Sheffield a local picture of immunisations</a:t>
            </a:r>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7696159" y="293024"/>
            <a:ext cx="1080655" cy="4364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txBox="1">
            <a:spLocks/>
          </p:cNvSpPr>
          <p:nvPr userDrawn="1"/>
        </p:nvSpPr>
        <p:spPr>
          <a:xfrm>
            <a:off x="2014538" y="0"/>
            <a:ext cx="7129462" cy="1063625"/>
          </a:xfrm>
          <a:prstGeom prst="rect">
            <a:avLst/>
          </a:prstGeom>
        </p:spPr>
        <p:txBody>
          <a:bodyPr lIns="68580" tIns="34290" rIns="68580" bIns="34290" anchor="b">
            <a:normAutofit/>
          </a:bodyPr>
          <a:lstStyle>
            <a:lvl1pPr algn="l" defTabSz="914400" rtl="0" eaLnBrk="1" latinLnBrk="0" hangingPunct="1">
              <a:lnSpc>
                <a:spcPct val="90000"/>
              </a:lnSpc>
              <a:spcBef>
                <a:spcPct val="0"/>
              </a:spcBef>
              <a:buNone/>
              <a:defRPr sz="3200" b="1" kern="1200">
                <a:solidFill>
                  <a:schemeClr val="accent6">
                    <a:lumMod val="50000"/>
                  </a:schemeClr>
                </a:solidFill>
                <a:latin typeface="+mj-lt"/>
                <a:ea typeface="+mj-ea"/>
                <a:cs typeface="+mj-cs"/>
              </a:defRPr>
            </a:lvl1pPr>
          </a:lstStyle>
          <a:p>
            <a:pPr fontAlgn="auto">
              <a:spcAft>
                <a:spcPts val="0"/>
              </a:spcAft>
              <a:defRPr/>
            </a:pPr>
            <a:endParaRPr lang="en-US" sz="2400" dirty="0"/>
          </a:p>
        </p:txBody>
      </p:sp>
    </p:spTree>
    <p:extLst>
      <p:ext uri="{BB962C8B-B14F-4D97-AF65-F5344CB8AC3E}">
        <p14:creationId xmlns:p14="http://schemas.microsoft.com/office/powerpoint/2010/main" val="4689351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ircle holding device 2">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Picture 6" descr="boards-43.png"/>
          <p:cNvPicPr>
            <a:picLocks noChangeAspect="1" noChangeArrowheads="1"/>
          </p:cNvPicPr>
          <p:nvPr userDrawn="1"/>
        </p:nvPicPr>
        <p:blipFill>
          <a:blip r:embed="rId3">
            <a:extLst>
              <a:ext uri="{28A0092B-C50C-407E-A947-70E740481C1C}">
                <a14:useLocalDpi xmlns:a14="http://schemas.microsoft.com/office/drawing/2010/main" val="0"/>
              </a:ext>
            </a:extLst>
          </a:blip>
          <a:srcRect l="-10611" t="-3844"/>
          <a:stretch>
            <a:fillRect/>
          </a:stretch>
        </p:blipFill>
        <p:spPr bwMode="auto">
          <a:xfrm>
            <a:off x="4343400" y="2587625"/>
            <a:ext cx="48006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6"/>
          <p:cNvSpPr>
            <a:spLocks noGrp="1"/>
          </p:cNvSpPr>
          <p:nvPr>
            <p:ph type="title"/>
          </p:nvPr>
        </p:nvSpPr>
        <p:spPr>
          <a:xfrm>
            <a:off x="5841013" y="4529669"/>
            <a:ext cx="2890238" cy="1919109"/>
          </a:xfrm>
          <a:prstGeom prst="rect">
            <a:avLst/>
          </a:prstGeom>
        </p:spPr>
        <p:txBody>
          <a:bodyPr/>
          <a:lstStyle>
            <a:lvl1pPr algn="l">
              <a:lnSpc>
                <a:spcPts val="3600"/>
              </a:lnSpc>
              <a:defRPr sz="3600" b="1" baseline="0">
                <a:solidFill>
                  <a:srgbClr val="FFFFFF"/>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0387179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GB"/>
              <a:t>Sheffield a local picture of immunisations</a:t>
            </a:r>
            <a:endParaRPr lang="en-US" dirty="0"/>
          </a:p>
        </p:txBody>
      </p:sp>
    </p:spTree>
    <p:extLst>
      <p:ext uri="{BB962C8B-B14F-4D97-AF65-F5344CB8AC3E}">
        <p14:creationId xmlns:p14="http://schemas.microsoft.com/office/powerpoint/2010/main" val="266261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youtu.be/QjuEYqQvb0E" TargetMode="External"/><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840413" y="4711700"/>
            <a:ext cx="2890837" cy="1087438"/>
          </a:xfrm>
        </p:spPr>
        <p:txBody>
          <a:bodyPr/>
          <a:lstStyle/>
          <a:p>
            <a:r>
              <a:rPr lang="en-GB" altLang="en-US"/>
              <a:t>CERVICAL SCREENING</a:t>
            </a:r>
          </a:p>
        </p:txBody>
      </p:sp>
      <p:pic>
        <p:nvPicPr>
          <p:cNvPr id="4" name="Audio 3">
            <a:hlinkClick r:id="" action="ppaction://media"/>
            <a:extLst>
              <a:ext uri="{FF2B5EF4-FFF2-40B4-BE49-F238E27FC236}">
                <a16:creationId xmlns:a16="http://schemas.microsoft.com/office/drawing/2014/main" id="{13282FAA-D439-4B6B-A40F-EB3F5333D53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971904735"/>
      </p:ext>
    </p:extLst>
  </p:cSld>
  <p:clrMapOvr>
    <a:masterClrMapping/>
  </p:clrMapOvr>
  <mc:AlternateContent xmlns:mc="http://schemas.openxmlformats.org/markup-compatibility/2006" xmlns:p14="http://schemas.microsoft.com/office/powerpoint/2010/main">
    <mc:Choice Requires="p14">
      <p:transition spd="slow" p14:dur="2000" advTm="2835"/>
    </mc:Choice>
    <mc:Fallback xmlns="">
      <p:transition spd="slow" advTm="2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681091" y="18926"/>
            <a:ext cx="6550025" cy="898525"/>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GB" sz="4000" b="1" dirty="0">
                <a:solidFill>
                  <a:schemeClr val="tx2"/>
                </a:solidFill>
                <a:latin typeface="+mj-lt"/>
              </a:rPr>
              <a:t>Cervical Cancer Facts</a:t>
            </a:r>
          </a:p>
          <a:p>
            <a:pPr algn="ctr" eaLnBrk="1" fontAlgn="auto" hangingPunct="1">
              <a:spcAft>
                <a:spcPts val="0"/>
              </a:spcAft>
              <a:defRPr/>
            </a:pPr>
            <a:endParaRPr lang="en-GB" dirty="0">
              <a:latin typeface="+mj-lt"/>
            </a:endParaRPr>
          </a:p>
        </p:txBody>
      </p:sp>
      <p:sp>
        <p:nvSpPr>
          <p:cNvPr id="60419" name="Text Placeholder 3"/>
          <p:cNvSpPr txBox="1">
            <a:spLocks noChangeArrowheads="1"/>
          </p:cNvSpPr>
          <p:nvPr/>
        </p:nvSpPr>
        <p:spPr bwMode="auto">
          <a:xfrm>
            <a:off x="250825" y="1989138"/>
            <a:ext cx="6265863" cy="445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GB" altLang="en-US" sz="2400" b="1" dirty="0">
                <a:solidFill>
                  <a:schemeClr val="tx2"/>
                </a:solidFill>
              </a:rPr>
              <a:t>In women, cervical cancer is the </a:t>
            </a:r>
            <a:r>
              <a:rPr lang="en-GB" altLang="en-US" sz="2400" b="1" dirty="0">
                <a:solidFill>
                  <a:srgbClr val="FF3399"/>
                </a:solidFill>
              </a:rPr>
              <a:t>13th most common cancer</a:t>
            </a:r>
          </a:p>
          <a:p>
            <a:pPr eaLnBrk="1" hangingPunct="1"/>
            <a:endParaRPr lang="en-GB" altLang="en-US" sz="2400" b="1" dirty="0">
              <a:solidFill>
                <a:schemeClr val="bg2"/>
              </a:solidFill>
            </a:endParaRPr>
          </a:p>
          <a:p>
            <a:pPr eaLnBrk="1" hangingPunct="1"/>
            <a:r>
              <a:rPr lang="en-GB" altLang="en-US" sz="2400" b="1" dirty="0">
                <a:solidFill>
                  <a:schemeClr val="tx2"/>
                </a:solidFill>
              </a:rPr>
              <a:t>Around </a:t>
            </a:r>
            <a:r>
              <a:rPr lang="en-GB" altLang="en-US" sz="2400" b="1" dirty="0">
                <a:solidFill>
                  <a:srgbClr val="FF3399"/>
                </a:solidFill>
              </a:rPr>
              <a:t>900 deaths </a:t>
            </a:r>
            <a:r>
              <a:rPr lang="en-GB" altLang="en-US" sz="2400" b="1" dirty="0">
                <a:solidFill>
                  <a:schemeClr val="tx2"/>
                </a:solidFill>
              </a:rPr>
              <a:t>a year</a:t>
            </a:r>
          </a:p>
          <a:p>
            <a:pPr eaLnBrk="1" hangingPunct="1"/>
            <a:endParaRPr lang="en-GB" altLang="en-US" sz="2400" b="1" dirty="0"/>
          </a:p>
          <a:p>
            <a:pPr eaLnBrk="1" hangingPunct="1"/>
            <a:r>
              <a:rPr lang="en-GB" altLang="en-US" sz="2400" b="1" dirty="0">
                <a:solidFill>
                  <a:srgbClr val="FF3399"/>
                </a:solidFill>
              </a:rPr>
              <a:t>63% of women survive </a:t>
            </a:r>
            <a:r>
              <a:rPr lang="en-GB" altLang="en-US" sz="2400" b="1" dirty="0">
                <a:solidFill>
                  <a:schemeClr val="tx2"/>
                </a:solidFill>
              </a:rPr>
              <a:t>cervical cancer for 10 years or more</a:t>
            </a:r>
          </a:p>
          <a:p>
            <a:pPr eaLnBrk="1" hangingPunct="1"/>
            <a:endParaRPr lang="en-GB" altLang="en-US" sz="2400" b="1" dirty="0"/>
          </a:p>
          <a:p>
            <a:pPr eaLnBrk="1" hangingPunct="1">
              <a:buClr>
                <a:schemeClr val="tx1"/>
              </a:buClr>
            </a:pPr>
            <a:r>
              <a:rPr lang="en-GB" altLang="en-US" sz="2400" b="1" dirty="0">
                <a:solidFill>
                  <a:srgbClr val="FF3399"/>
                </a:solidFill>
              </a:rPr>
              <a:t>HPV infection is the main risk factor </a:t>
            </a:r>
            <a:r>
              <a:rPr lang="en-GB" altLang="en-US" sz="2400" b="1" dirty="0">
                <a:solidFill>
                  <a:schemeClr val="tx2"/>
                </a:solidFill>
              </a:rPr>
              <a:t>for cervical cancer</a:t>
            </a:r>
          </a:p>
          <a:p>
            <a:pPr eaLnBrk="1" hangingPunct="1">
              <a:buFont typeface="Arial" charset="0"/>
              <a:buNone/>
            </a:pPr>
            <a:endParaRPr lang="en-GB" altLang="en-US" dirty="0"/>
          </a:p>
        </p:txBody>
      </p:sp>
      <p:pic>
        <p:nvPicPr>
          <p:cNvPr id="604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2420938"/>
            <a:ext cx="18764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646CC52E-3713-4FFE-A76E-FCBBE5B4DC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821793898"/>
      </p:ext>
    </p:extLst>
  </p:cSld>
  <p:clrMapOvr>
    <a:masterClrMapping/>
  </p:clrMapOvr>
  <p:transition advTm="2178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Placeholder 5"/>
          <p:cNvSpPr>
            <a:spLocks noGrp="1"/>
          </p:cNvSpPr>
          <p:nvPr>
            <p:ph type="body" sz="quarter" idx="4294967295"/>
          </p:nvPr>
        </p:nvSpPr>
        <p:spPr>
          <a:xfrm>
            <a:off x="457200" y="1180123"/>
            <a:ext cx="5240215" cy="494604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defRPr/>
            </a:pPr>
            <a:r>
              <a:rPr lang="en-GB" sz="2000" b="1" dirty="0">
                <a:solidFill>
                  <a:srgbClr val="FF3399"/>
                </a:solidFill>
              </a:rPr>
              <a:t>CERVICAL SCREENING AIMS TO PREVENT CANCER</a:t>
            </a:r>
          </a:p>
          <a:p>
            <a:pPr marL="0" indent="0">
              <a:buNone/>
              <a:defRPr/>
            </a:pPr>
            <a:endParaRPr lang="en-GB" altLang="en-US" sz="2200" dirty="0"/>
          </a:p>
          <a:p>
            <a:pPr>
              <a:buFont typeface="Arial" panose="020B0604020202020204" pitchFamily="34" charset="0"/>
              <a:buChar char="•"/>
              <a:defRPr/>
            </a:pPr>
            <a:r>
              <a:rPr lang="en-GB" altLang="en-US" sz="2200" b="1" dirty="0">
                <a:solidFill>
                  <a:schemeClr val="tx2"/>
                </a:solidFill>
              </a:rPr>
              <a:t>It is NOT a test to find cancer. It is a test to detect changes to the cells of the cervix that may develop into cancer in the future</a:t>
            </a:r>
          </a:p>
          <a:p>
            <a:pPr>
              <a:buFont typeface="Arial" panose="020B0604020202020204" pitchFamily="34" charset="0"/>
              <a:buChar char="•"/>
              <a:defRPr/>
            </a:pPr>
            <a:endParaRPr lang="en-GB" altLang="en-US" sz="1000" b="1" dirty="0">
              <a:solidFill>
                <a:schemeClr val="tx2"/>
              </a:solidFill>
            </a:endParaRPr>
          </a:p>
          <a:p>
            <a:pPr>
              <a:buFont typeface="Arial" panose="020B0604020202020204" pitchFamily="34" charset="0"/>
              <a:buChar char="•"/>
              <a:defRPr/>
            </a:pPr>
            <a:r>
              <a:rPr lang="en-GB" altLang="en-US" sz="2200" b="1" dirty="0">
                <a:solidFill>
                  <a:schemeClr val="tx2"/>
                </a:solidFill>
              </a:rPr>
              <a:t>Women from 25-64, who are registered with a GP are invited for cervical screening</a:t>
            </a:r>
          </a:p>
          <a:p>
            <a:pPr>
              <a:buFont typeface="Arial" panose="020B0604020202020204" pitchFamily="34" charset="0"/>
              <a:buChar char="•"/>
              <a:defRPr/>
            </a:pPr>
            <a:endParaRPr lang="en-GB" altLang="en-US" sz="1000" b="1" dirty="0">
              <a:solidFill>
                <a:schemeClr val="tx2"/>
              </a:solidFill>
            </a:endParaRPr>
          </a:p>
          <a:p>
            <a:pPr>
              <a:buFont typeface="Arial" panose="020B0604020202020204" pitchFamily="34" charset="0"/>
              <a:buChar char="•"/>
              <a:defRPr/>
            </a:pPr>
            <a:r>
              <a:rPr lang="en-GB" altLang="en-US" sz="2200" b="1" dirty="0">
                <a:solidFill>
                  <a:schemeClr val="tx2"/>
                </a:solidFill>
              </a:rPr>
              <a:t>Women aged 25-49 are invited every 3 years. After that, women are invited every 5 years until the age of 64</a:t>
            </a:r>
          </a:p>
          <a:p>
            <a:pPr>
              <a:buFont typeface="Arial" panose="020B0604020202020204" pitchFamily="34" charset="0"/>
              <a:buChar char="•"/>
              <a:defRPr/>
            </a:pPr>
            <a:endParaRPr lang="en-GB" altLang="en-US" sz="1000" b="1" dirty="0">
              <a:solidFill>
                <a:schemeClr val="tx2"/>
              </a:solidFill>
            </a:endParaRPr>
          </a:p>
          <a:p>
            <a:pPr>
              <a:buFont typeface="Arial" panose="020B0604020202020204" pitchFamily="34" charset="0"/>
              <a:buChar char="•"/>
              <a:defRPr/>
            </a:pPr>
            <a:r>
              <a:rPr lang="en-GB" altLang="en-US" sz="2200" b="1" dirty="0">
                <a:solidFill>
                  <a:schemeClr val="tx2"/>
                </a:solidFill>
              </a:rPr>
              <a:t>The test collects samples of cells from the cervix</a:t>
            </a:r>
          </a:p>
          <a:p>
            <a:pPr marL="0" indent="0">
              <a:buNone/>
            </a:pPr>
            <a:endParaRPr lang="en-GB" altLang="en-US" sz="2200" b="1" dirty="0">
              <a:solidFill>
                <a:schemeClr val="tx2"/>
              </a:solidFill>
            </a:endParaRPr>
          </a:p>
        </p:txBody>
      </p:sp>
      <p:pic>
        <p:nvPicPr>
          <p:cNvPr id="6246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525" y="1997075"/>
            <a:ext cx="27003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5"/>
          <p:cNvSpPr txBox="1">
            <a:spLocks/>
          </p:cNvSpPr>
          <p:nvPr/>
        </p:nvSpPr>
        <p:spPr>
          <a:xfrm>
            <a:off x="6254750" y="5400675"/>
            <a:ext cx="3038475" cy="477838"/>
          </a:xfrm>
          <a:prstGeom prst="rect">
            <a:avLst/>
          </a:prstGeom>
        </p:spPr>
        <p:txBody>
          <a:bodyPr/>
          <a:lstStyle>
            <a:lvl1pPr marL="0" indent="0" algn="l" defTabSz="457200" rtl="0" eaLnBrk="1" latinLnBrk="0" hangingPunct="1">
              <a:spcBef>
                <a:spcPct val="20000"/>
              </a:spcBef>
              <a:buFont typeface="Arial"/>
              <a:buNone/>
              <a:defRPr sz="2400" kern="1200" baseline="0">
                <a:solidFill>
                  <a:srgbClr val="2E008B"/>
                </a:solidFill>
                <a:latin typeface="Museo Sans Rounded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GB" sz="1200" dirty="0">
                <a:solidFill>
                  <a:srgbClr val="0070C0"/>
                </a:solidFill>
              </a:rPr>
              <a:t>YouTube Video:</a:t>
            </a:r>
            <a:r>
              <a:rPr lang="en-GB" sz="1200" dirty="0"/>
              <a:t> </a:t>
            </a:r>
            <a:r>
              <a:rPr lang="en-GB" sz="1200" dirty="0">
                <a:hlinkClick r:id="rId6"/>
              </a:rPr>
              <a:t>https://youtu.be/QjuEYqQvb0E</a:t>
            </a:r>
            <a:r>
              <a:rPr lang="en-GB" sz="1200" dirty="0"/>
              <a:t> </a:t>
            </a:r>
            <a:endParaRPr lang="en-GB" sz="1200" dirty="0">
              <a:solidFill>
                <a:srgbClr val="D9D9D8">
                  <a:lumMod val="10000"/>
                </a:srgbClr>
              </a:solidFill>
            </a:endParaRPr>
          </a:p>
          <a:p>
            <a:pPr marL="342900" indent="-342900" fontAlgn="auto">
              <a:spcAft>
                <a:spcPts val="0"/>
              </a:spcAft>
              <a:buFont typeface="Arial" panose="020B0604020202020204" pitchFamily="34" charset="0"/>
              <a:buChar char="•"/>
              <a:defRPr/>
            </a:pPr>
            <a:endParaRPr lang="en-GB" sz="2200" dirty="0">
              <a:latin typeface="Calibri"/>
            </a:endParaRPr>
          </a:p>
        </p:txBody>
      </p:sp>
      <p:sp>
        <p:nvSpPr>
          <p:cNvPr id="6" name="Text Placeholder 2"/>
          <p:cNvSpPr txBox="1">
            <a:spLocks/>
          </p:cNvSpPr>
          <p:nvPr/>
        </p:nvSpPr>
        <p:spPr>
          <a:xfrm>
            <a:off x="1609173" y="3442"/>
            <a:ext cx="6550025" cy="898525"/>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en-GB" sz="4000" b="1" dirty="0">
                <a:solidFill>
                  <a:schemeClr val="tx2"/>
                </a:solidFill>
                <a:latin typeface="+mj-lt"/>
              </a:rPr>
              <a:t>Cervical Screening</a:t>
            </a:r>
          </a:p>
          <a:p>
            <a:pPr algn="ctr" eaLnBrk="1" fontAlgn="auto" hangingPunct="1">
              <a:spcAft>
                <a:spcPts val="0"/>
              </a:spcAft>
              <a:defRPr/>
            </a:pPr>
            <a:endParaRPr lang="en-GB" dirty="0">
              <a:latin typeface="+mj-lt"/>
            </a:endParaRPr>
          </a:p>
        </p:txBody>
      </p:sp>
      <p:pic>
        <p:nvPicPr>
          <p:cNvPr id="5" name="Audio 4">
            <a:hlinkClick r:id="" action="ppaction://media"/>
            <a:extLst>
              <a:ext uri="{FF2B5EF4-FFF2-40B4-BE49-F238E27FC236}">
                <a16:creationId xmlns:a16="http://schemas.microsoft.com/office/drawing/2014/main" id="{C856D4C0-1B2A-4BF9-8C49-DBB4EDCEE8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307446398"/>
      </p:ext>
    </p:extLst>
  </p:cSld>
  <p:clrMapOvr>
    <a:masterClrMapping/>
  </p:clrMapOvr>
  <p:transition advTm="343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424238" y="-6296"/>
            <a:ext cx="6550025" cy="1152526"/>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457200" eaLnBrk="1" fontAlgn="auto" hangingPunct="1">
              <a:spcAft>
                <a:spcPts val="0"/>
              </a:spcAft>
              <a:buFont typeface="Arial"/>
              <a:buNone/>
              <a:defRPr/>
            </a:pPr>
            <a:r>
              <a:rPr lang="en-GB" b="1" dirty="0">
                <a:solidFill>
                  <a:schemeClr val="tx2"/>
                </a:solidFill>
              </a:rPr>
              <a:t>Human Papilloma Virus </a:t>
            </a:r>
          </a:p>
          <a:p>
            <a:pPr marL="0" indent="0" algn="ctr" defTabSz="457200" eaLnBrk="1" fontAlgn="auto" hangingPunct="1">
              <a:spcAft>
                <a:spcPts val="0"/>
              </a:spcAft>
              <a:buFont typeface="Arial"/>
              <a:buNone/>
              <a:defRPr/>
            </a:pPr>
            <a:r>
              <a:rPr lang="en-GB" b="1" dirty="0">
                <a:solidFill>
                  <a:schemeClr val="tx2"/>
                </a:solidFill>
              </a:rPr>
              <a:t>(HPV)</a:t>
            </a:r>
          </a:p>
          <a:p>
            <a:pPr marL="0" indent="0" algn="ctr" eaLnBrk="1" fontAlgn="auto" hangingPunct="1">
              <a:spcAft>
                <a:spcPts val="0"/>
              </a:spcAft>
              <a:buFont typeface="Arial" panose="020B0604020202020204" pitchFamily="34" charset="0"/>
              <a:buNone/>
              <a:defRPr/>
            </a:pPr>
            <a:endParaRPr lang="en-GB" b="1" dirty="0">
              <a:solidFill>
                <a:srgbClr val="00B050"/>
              </a:solidFill>
              <a:latin typeface="+mj-lt"/>
            </a:endParaRPr>
          </a:p>
          <a:p>
            <a:pPr algn="ctr" eaLnBrk="1" fontAlgn="auto" hangingPunct="1">
              <a:spcAft>
                <a:spcPts val="0"/>
              </a:spcAft>
              <a:defRPr/>
            </a:pPr>
            <a:endParaRPr lang="en-GB" dirty="0">
              <a:latin typeface="+mj-lt"/>
            </a:endParaRPr>
          </a:p>
        </p:txBody>
      </p:sp>
      <p:sp>
        <p:nvSpPr>
          <p:cNvPr id="64515" name="Text Placeholder 3"/>
          <p:cNvSpPr txBox="1">
            <a:spLocks noChangeArrowheads="1"/>
          </p:cNvSpPr>
          <p:nvPr/>
        </p:nvSpPr>
        <p:spPr bwMode="auto">
          <a:xfrm>
            <a:off x="85725" y="1341438"/>
            <a:ext cx="6326188"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defTabSz="457200">
              <a:spcBef>
                <a:spcPct val="20000"/>
              </a:spcBef>
              <a:buFont typeface="Arial" charset="0"/>
              <a:buChar char="•"/>
              <a:defRPr sz="3200">
                <a:solidFill>
                  <a:schemeClr val="tx1"/>
                </a:solidFill>
                <a:latin typeface="Calibri" pitchFamily="34" charset="0"/>
              </a:defRPr>
            </a:lvl1pPr>
            <a:lvl2pPr marL="742950" indent="-285750" defTabSz="457200">
              <a:spcBef>
                <a:spcPct val="20000"/>
              </a:spcBef>
              <a:buFont typeface="Arial" charset="0"/>
              <a:buChar char="–"/>
              <a:defRPr sz="2800">
                <a:solidFill>
                  <a:schemeClr val="tx1"/>
                </a:solidFill>
                <a:latin typeface="Calibri" pitchFamily="34" charset="0"/>
              </a:defRPr>
            </a:lvl2pPr>
            <a:lvl3pPr marL="1143000" indent="-228600" defTabSz="457200">
              <a:spcBef>
                <a:spcPct val="20000"/>
              </a:spcBef>
              <a:buFont typeface="Arial" charset="0"/>
              <a:buChar char="•"/>
              <a:defRPr sz="2400">
                <a:solidFill>
                  <a:schemeClr val="tx1"/>
                </a:solidFill>
                <a:latin typeface="Calibri" pitchFamily="34" charset="0"/>
              </a:defRPr>
            </a:lvl3pPr>
            <a:lvl4pPr marL="1600200" indent="-228600" defTabSz="457200">
              <a:spcBef>
                <a:spcPct val="20000"/>
              </a:spcBef>
              <a:buFont typeface="Arial" charset="0"/>
              <a:buChar char="–"/>
              <a:defRPr sz="2000">
                <a:solidFill>
                  <a:schemeClr val="tx1"/>
                </a:solidFill>
                <a:latin typeface="Calibri" pitchFamily="34" charset="0"/>
              </a:defRPr>
            </a:lvl4pPr>
            <a:lvl5pPr marL="2057400" indent="-228600" defTabSz="4572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r>
              <a:rPr lang="en-GB" altLang="en-US" sz="2400" b="1" dirty="0">
                <a:solidFill>
                  <a:schemeClr val="tx2"/>
                </a:solidFill>
              </a:rPr>
              <a:t>HPV causes </a:t>
            </a:r>
            <a:r>
              <a:rPr lang="en-GB" altLang="en-US" sz="2400" b="1" dirty="0">
                <a:solidFill>
                  <a:srgbClr val="EC008C"/>
                </a:solidFill>
              </a:rPr>
              <a:t>99.8% </a:t>
            </a:r>
            <a:r>
              <a:rPr lang="en-GB" altLang="en-US" sz="2400" b="1" dirty="0">
                <a:solidFill>
                  <a:schemeClr val="tx2"/>
                </a:solidFill>
              </a:rPr>
              <a:t>of cervical cancer cases</a:t>
            </a:r>
          </a:p>
          <a:p>
            <a:pPr eaLnBrk="1" hangingPunct="1"/>
            <a:endParaRPr lang="en-GB" altLang="en-US" sz="2400" b="1" dirty="0">
              <a:solidFill>
                <a:srgbClr val="2E008B"/>
              </a:solidFill>
            </a:endParaRPr>
          </a:p>
          <a:p>
            <a:pPr eaLnBrk="1" hangingPunct="1"/>
            <a:r>
              <a:rPr lang="en-GB" altLang="en-US" sz="2400" b="1" dirty="0">
                <a:solidFill>
                  <a:srgbClr val="EC008C"/>
                </a:solidFill>
              </a:rPr>
              <a:t>HPV is a very common infection.</a:t>
            </a:r>
            <a:r>
              <a:rPr lang="en-GB" altLang="en-US" sz="2400" b="1" dirty="0">
                <a:solidFill>
                  <a:srgbClr val="0070C0"/>
                </a:solidFill>
              </a:rPr>
              <a:t> </a:t>
            </a:r>
            <a:r>
              <a:rPr lang="en-GB" altLang="en-US" sz="2400" b="1" dirty="0">
                <a:solidFill>
                  <a:schemeClr val="tx2"/>
                </a:solidFill>
              </a:rPr>
              <a:t>Around</a:t>
            </a:r>
            <a:r>
              <a:rPr lang="en-GB" altLang="en-US" sz="2400" b="1" dirty="0">
                <a:solidFill>
                  <a:srgbClr val="0070C0"/>
                </a:solidFill>
              </a:rPr>
              <a:t> </a:t>
            </a:r>
            <a:r>
              <a:rPr lang="en-GB" altLang="en-US" sz="2400" b="1" dirty="0">
                <a:solidFill>
                  <a:srgbClr val="EC008C"/>
                </a:solidFill>
              </a:rPr>
              <a:t>80%</a:t>
            </a:r>
            <a:r>
              <a:rPr lang="en-GB" altLang="en-US" sz="2400" b="1" dirty="0">
                <a:solidFill>
                  <a:srgbClr val="2E008B"/>
                </a:solidFill>
              </a:rPr>
              <a:t> </a:t>
            </a:r>
            <a:r>
              <a:rPr lang="en-GB" altLang="en-US" sz="2400" b="1" dirty="0">
                <a:solidFill>
                  <a:schemeClr val="tx2"/>
                </a:solidFill>
              </a:rPr>
              <a:t>of people will come into contact with HPV during their lifetime. Most people will clear the infection naturally</a:t>
            </a:r>
          </a:p>
          <a:p>
            <a:pPr eaLnBrk="1" hangingPunct="1"/>
            <a:endParaRPr lang="en-US" altLang="en-US" sz="2400" b="1" dirty="0">
              <a:solidFill>
                <a:srgbClr val="58595B"/>
              </a:solidFill>
            </a:endParaRPr>
          </a:p>
          <a:p>
            <a:pPr eaLnBrk="1" hangingPunct="1"/>
            <a:r>
              <a:rPr lang="en-US" altLang="en-US" sz="2400" b="1" dirty="0">
                <a:solidFill>
                  <a:schemeClr val="tx2"/>
                </a:solidFill>
              </a:rPr>
              <a:t>Around 12 types of HPV are considered high risk for cancer of the cervix. Two of these types </a:t>
            </a:r>
            <a:r>
              <a:rPr lang="en-US" altLang="en-US" sz="2400" b="1" dirty="0">
                <a:solidFill>
                  <a:srgbClr val="FF3399"/>
                </a:solidFill>
              </a:rPr>
              <a:t>(HPV 16 and HPV 18) </a:t>
            </a:r>
            <a:r>
              <a:rPr lang="en-US" altLang="en-US" sz="2400" b="1" dirty="0">
                <a:solidFill>
                  <a:schemeClr val="tx2"/>
                </a:solidFill>
              </a:rPr>
              <a:t>cause about 7 out of 10 </a:t>
            </a:r>
            <a:r>
              <a:rPr lang="en-US" altLang="en-US" sz="2400" b="1" dirty="0">
                <a:solidFill>
                  <a:srgbClr val="FF3399"/>
                </a:solidFill>
              </a:rPr>
              <a:t>(70%) </a:t>
            </a:r>
            <a:r>
              <a:rPr lang="en-US" altLang="en-US" sz="2400" b="1" dirty="0">
                <a:solidFill>
                  <a:schemeClr val="tx2"/>
                </a:solidFill>
              </a:rPr>
              <a:t>cervical cancer cases</a:t>
            </a:r>
          </a:p>
          <a:p>
            <a:pPr eaLnBrk="1" hangingPunct="1"/>
            <a:endParaRPr lang="en-US" altLang="en-US" sz="2400" dirty="0">
              <a:solidFill>
                <a:srgbClr val="7030A0"/>
              </a:solidFill>
            </a:endParaRPr>
          </a:p>
        </p:txBody>
      </p:sp>
      <p:pic>
        <p:nvPicPr>
          <p:cNvPr id="6451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863" y="1773238"/>
            <a:ext cx="25241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3">
            <a:hlinkClick r:id="" action="ppaction://media"/>
            <a:extLst>
              <a:ext uri="{FF2B5EF4-FFF2-40B4-BE49-F238E27FC236}">
                <a16:creationId xmlns:a16="http://schemas.microsoft.com/office/drawing/2014/main" id="{E92C2241-ECD0-4132-ADD9-8F038821A6A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1685705533"/>
      </p:ext>
    </p:extLst>
  </p:cSld>
  <p:clrMapOvr>
    <a:masterClrMapping/>
  </p:clrMapOvr>
  <p:transition advTm="382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526979" y="85689"/>
            <a:ext cx="6550025" cy="84296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457200" eaLnBrk="1" fontAlgn="auto" hangingPunct="1">
              <a:spcAft>
                <a:spcPts val="0"/>
              </a:spcAft>
              <a:buFont typeface="Arial"/>
              <a:buNone/>
              <a:defRPr/>
            </a:pPr>
            <a:r>
              <a:rPr lang="en-GB" sz="4000" b="1" dirty="0">
                <a:solidFill>
                  <a:schemeClr val="tx2"/>
                </a:solidFill>
              </a:rPr>
              <a:t>HPV Vaccination</a:t>
            </a:r>
          </a:p>
          <a:p>
            <a:pPr marL="0" indent="0" algn="ctr" eaLnBrk="1" fontAlgn="auto" hangingPunct="1">
              <a:spcAft>
                <a:spcPts val="0"/>
              </a:spcAft>
              <a:buFont typeface="Arial" panose="020B0604020202020204" pitchFamily="34" charset="0"/>
              <a:buNone/>
              <a:defRPr/>
            </a:pPr>
            <a:endParaRPr lang="en-GB" b="1" dirty="0">
              <a:solidFill>
                <a:srgbClr val="00B050"/>
              </a:solidFill>
              <a:latin typeface="+mj-lt"/>
            </a:endParaRPr>
          </a:p>
          <a:p>
            <a:pPr algn="ctr" eaLnBrk="1" fontAlgn="auto" hangingPunct="1">
              <a:spcAft>
                <a:spcPts val="0"/>
              </a:spcAft>
              <a:defRPr/>
            </a:pPr>
            <a:endParaRPr lang="en-GB" dirty="0">
              <a:latin typeface="+mj-lt"/>
            </a:endParaRPr>
          </a:p>
        </p:txBody>
      </p:sp>
      <p:sp>
        <p:nvSpPr>
          <p:cNvPr id="9" name="Text Placeholder 3"/>
          <p:cNvSpPr txBox="1">
            <a:spLocks/>
          </p:cNvSpPr>
          <p:nvPr/>
        </p:nvSpPr>
        <p:spPr>
          <a:xfrm>
            <a:off x="85725" y="1341438"/>
            <a:ext cx="6326188" cy="5516562"/>
          </a:xfrm>
          <a:prstGeom prst="rect">
            <a:avLst/>
          </a:prstGeom>
        </p:spPr>
        <p:txBody>
          <a:bodyPr/>
          <a:lstStyle>
            <a:lvl1pPr marL="0" indent="0" algn="l" defTabSz="457200" rtl="0" eaLnBrk="1" latinLnBrk="0" hangingPunct="1">
              <a:spcBef>
                <a:spcPct val="20000"/>
              </a:spcBef>
              <a:buFont typeface="Arial"/>
              <a:buNone/>
              <a:defRPr sz="2400" kern="1200" baseline="0">
                <a:solidFill>
                  <a:srgbClr val="2E008B"/>
                </a:solidFill>
                <a:latin typeface="Museo Sans Rounded 30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b="1" dirty="0">
                <a:solidFill>
                  <a:schemeClr val="tx2"/>
                </a:solidFill>
                <a:latin typeface="Calibri"/>
              </a:rPr>
              <a:t>Vaccination </a:t>
            </a:r>
          </a:p>
          <a:p>
            <a:pPr marL="285750" indent="-285750" fontAlgn="auto">
              <a:spcAft>
                <a:spcPts val="0"/>
              </a:spcAft>
              <a:buFont typeface="Arial" panose="020B0604020202020204" pitchFamily="34" charset="0"/>
              <a:buChar char="•"/>
              <a:defRPr/>
            </a:pPr>
            <a:r>
              <a:rPr lang="en-US" b="1" dirty="0">
                <a:solidFill>
                  <a:schemeClr val="tx2"/>
                </a:solidFill>
                <a:latin typeface="Calibri"/>
              </a:rPr>
              <a:t>Since 2008</a:t>
            </a:r>
            <a:r>
              <a:rPr lang="en-US" b="1" dirty="0">
                <a:solidFill>
                  <a:srgbClr val="0070C0"/>
                </a:solidFill>
                <a:latin typeface="Calibri"/>
              </a:rPr>
              <a:t>, </a:t>
            </a:r>
            <a:r>
              <a:rPr lang="en-US" b="1" dirty="0">
                <a:solidFill>
                  <a:srgbClr val="EC008C"/>
                </a:solidFill>
                <a:latin typeface="Calibri"/>
              </a:rPr>
              <a:t>girls aged 11-13</a:t>
            </a:r>
            <a:r>
              <a:rPr lang="en-US" b="1" dirty="0">
                <a:solidFill>
                  <a:srgbClr val="0070C0"/>
                </a:solidFill>
                <a:latin typeface="Calibri"/>
              </a:rPr>
              <a:t> </a:t>
            </a:r>
            <a:r>
              <a:rPr lang="en-US" b="1" dirty="0">
                <a:solidFill>
                  <a:schemeClr val="tx2"/>
                </a:solidFill>
                <a:latin typeface="Calibri"/>
              </a:rPr>
              <a:t>have been offered a vaccination against the </a:t>
            </a:r>
            <a:r>
              <a:rPr lang="en-US" b="1" dirty="0">
                <a:solidFill>
                  <a:srgbClr val="EC008C"/>
                </a:solidFill>
                <a:latin typeface="Calibri"/>
              </a:rPr>
              <a:t>two</a:t>
            </a:r>
            <a:r>
              <a:rPr lang="en-US" b="1" dirty="0">
                <a:solidFill>
                  <a:srgbClr val="7030A0"/>
                </a:solidFill>
                <a:latin typeface="Calibri"/>
              </a:rPr>
              <a:t> </a:t>
            </a:r>
            <a:r>
              <a:rPr lang="en-US" b="1" dirty="0">
                <a:solidFill>
                  <a:schemeClr val="tx2"/>
                </a:solidFill>
                <a:latin typeface="Calibri"/>
              </a:rPr>
              <a:t>most common ‘high-risk’ types of HPV (HPV 16 and 18)</a:t>
            </a:r>
          </a:p>
          <a:p>
            <a:pPr marL="285750" indent="-285750" fontAlgn="auto">
              <a:spcAft>
                <a:spcPts val="0"/>
              </a:spcAft>
              <a:buFont typeface="Arial" panose="020B0604020202020204" pitchFamily="34" charset="0"/>
              <a:buChar char="•"/>
              <a:defRPr/>
            </a:pPr>
            <a:endParaRPr lang="en-US" b="1" dirty="0">
              <a:solidFill>
                <a:srgbClr val="0070C0"/>
              </a:solidFill>
              <a:latin typeface="Calibri"/>
            </a:endParaRPr>
          </a:p>
          <a:p>
            <a:pPr marL="285750" indent="-285750" fontAlgn="auto">
              <a:spcAft>
                <a:spcPts val="0"/>
              </a:spcAft>
              <a:buFont typeface="Arial" panose="020B0604020202020204" pitchFamily="34" charset="0"/>
              <a:buChar char="•"/>
              <a:defRPr/>
            </a:pPr>
            <a:r>
              <a:rPr lang="en-US" b="1" dirty="0">
                <a:solidFill>
                  <a:schemeClr val="tx2"/>
                </a:solidFill>
                <a:latin typeface="Calibri"/>
              </a:rPr>
              <a:t>Vaccinations for boys aged 11 to 13 started in September 2019 </a:t>
            </a:r>
          </a:p>
          <a:p>
            <a:pPr marL="285750" indent="-285750" fontAlgn="auto">
              <a:spcAft>
                <a:spcPts val="0"/>
              </a:spcAft>
              <a:buFont typeface="Arial" panose="020B0604020202020204" pitchFamily="34" charset="0"/>
              <a:buChar char="•"/>
              <a:defRPr/>
            </a:pPr>
            <a:endParaRPr lang="en-US" b="1" dirty="0">
              <a:solidFill>
                <a:schemeClr val="tx2"/>
              </a:solidFill>
              <a:latin typeface="Calibri"/>
            </a:endParaRPr>
          </a:p>
          <a:p>
            <a:pPr marL="285750" indent="-285750" fontAlgn="auto">
              <a:spcAft>
                <a:spcPts val="0"/>
              </a:spcAft>
              <a:buFont typeface="Arial" panose="020B0604020202020204" pitchFamily="34" charset="0"/>
              <a:buChar char="•"/>
              <a:defRPr/>
            </a:pPr>
            <a:r>
              <a:rPr lang="en-US" b="1" dirty="0">
                <a:solidFill>
                  <a:schemeClr val="tx2"/>
                </a:solidFill>
                <a:latin typeface="Calibri"/>
              </a:rPr>
              <a:t>As the HPV vaccine does not protect against all types of high risk HPV, regular cervical screening remains important</a:t>
            </a:r>
          </a:p>
          <a:p>
            <a:pPr marL="285750" indent="-285750" fontAlgn="auto">
              <a:spcAft>
                <a:spcPts val="0"/>
              </a:spcAft>
              <a:buFont typeface="Arial" panose="020B0604020202020204" pitchFamily="34" charset="0"/>
              <a:buChar char="•"/>
              <a:defRPr/>
            </a:pPr>
            <a:endParaRPr lang="en-GB" dirty="0">
              <a:solidFill>
                <a:srgbClr val="0070C0"/>
              </a:solidFill>
              <a:latin typeface="Calibri"/>
            </a:endParaRPr>
          </a:p>
        </p:txBody>
      </p:sp>
      <p:pic>
        <p:nvPicPr>
          <p:cNvPr id="6656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863" y="1773238"/>
            <a:ext cx="25241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udio 6">
            <a:hlinkClick r:id="" action="ppaction://media"/>
            <a:extLst>
              <a:ext uri="{FF2B5EF4-FFF2-40B4-BE49-F238E27FC236}">
                <a16:creationId xmlns:a16="http://schemas.microsoft.com/office/drawing/2014/main" id="{90D4E9C9-9526-473E-B391-E9362907771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40738" y="6154738"/>
            <a:ext cx="487362" cy="487362"/>
          </a:xfrm>
          <a:prstGeom prst="rect">
            <a:avLst/>
          </a:prstGeom>
        </p:spPr>
      </p:pic>
    </p:spTree>
    <p:extLst>
      <p:ext uri="{BB962C8B-B14F-4D97-AF65-F5344CB8AC3E}">
        <p14:creationId xmlns:p14="http://schemas.microsoft.com/office/powerpoint/2010/main" val="2323762681"/>
      </p:ext>
    </p:extLst>
  </p:cSld>
  <p:clrMapOvr>
    <a:masterClrMapping/>
  </p:clrMapOvr>
  <p:transition advTm="363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73cbebc-d5b2-420a-85ad-1980d787f06b">
      <UserInfo>
        <DisplayName>Nicola Pollard</DisplayName>
        <AccountId>2842</AccountId>
        <AccountType/>
      </UserInfo>
      <UserInfo>
        <DisplayName>Shahin Alam</DisplayName>
        <AccountId>4938</AccountId>
        <AccountType/>
      </UserInfo>
      <UserInfo>
        <DisplayName>Lisa King</DisplayName>
        <AccountId>48</AccountId>
        <AccountType/>
      </UserInfo>
      <UserInfo>
        <DisplayName>Sade Cross</DisplayName>
        <AccountId>6199</AccountId>
        <AccountType/>
      </UserInfo>
      <UserInfo>
        <DisplayName>Roger Durack</DisplayName>
        <AccountId>2106</AccountId>
        <AccountType/>
      </UserInfo>
      <UserInfo>
        <DisplayName>Sarah Cooper</DisplayName>
        <AccountId>1135</AccountId>
        <AccountType/>
      </UserInfo>
    </SharedWithUsers>
    <_ip_UnifiedCompliancePolicyUIAction xmlns="http://schemas.microsoft.com/sharepoint/v3" xsi:nil="true"/>
    <_ip_UnifiedCompliancePolicyProperties xmlns="http://schemas.microsoft.com/sharepoint/v3" xsi:nil="true"/>
    <Programme xmlns="c8c42c40-992c-4567-836e-25662bb77c29" xsi:nil="true"/>
    <Date xmlns="c8c42c40-992c-4567-836e-25662bb77c2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F953506FCD1C4C8F6E07214A8733A6" ma:contentTypeVersion="17" ma:contentTypeDescription="Create a new document." ma:contentTypeScope="" ma:versionID="524d5de1edf97ee951ed4d6441c6e7fc">
  <xsd:schema xmlns:xsd="http://www.w3.org/2001/XMLSchema" xmlns:xs="http://www.w3.org/2001/XMLSchema" xmlns:p="http://schemas.microsoft.com/office/2006/metadata/properties" xmlns:ns1="http://schemas.microsoft.com/sharepoint/v3" xmlns:ns2="a73cbebc-d5b2-420a-85ad-1980d787f06b" xmlns:ns3="c8c42c40-992c-4567-836e-25662bb77c29" targetNamespace="http://schemas.microsoft.com/office/2006/metadata/properties" ma:root="true" ma:fieldsID="2f7b98b9248715ee6b02fcf8637c945e" ns1:_="" ns2:_="" ns3:_="">
    <xsd:import namespace="http://schemas.microsoft.com/sharepoint/v3"/>
    <xsd:import namespace="a73cbebc-d5b2-420a-85ad-1980d787f06b"/>
    <xsd:import namespace="c8c42c40-992c-4567-836e-25662bb77c2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1:_ip_UnifiedCompliancePolicyProperties" minOccurs="0"/>
                <xsd:element ref="ns1:_ip_UnifiedCompliancePolicyUIAction" minOccurs="0"/>
                <xsd:element ref="ns3:Programme" minOccurs="0"/>
                <xsd:element ref="ns3:MediaLengthInSeconds"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cbebc-d5b2-420a-85ad-1980d787f06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c42c40-992c-4567-836e-25662bb77c2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description="" ma:indexed="true"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Programme" ma:index="22" nillable="true" ma:displayName="Programme" ma:format="Dropdown" ma:internalName="Programme">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Date" ma:index="24" nillable="true" ma:displayName="Date" ma:format="DateTime"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D9FD49-C1C5-400A-B04D-90A236984D1F}">
  <ds:schemaRefs>
    <ds:schemaRef ds:uri="http://schemas.microsoft.com/office/2006/documentManagement/types"/>
    <ds:schemaRef ds:uri="f90e7bc6-a3db-487f-b513-bfabef5bed32"/>
    <ds:schemaRef ds:uri="http://purl.org/dc/elements/1.1/"/>
    <ds:schemaRef ds:uri="http://www.w3.org/XML/1998/namespace"/>
    <ds:schemaRef ds:uri="cccaf3ac-2de9-44d4-aa31-54302fceb5f7"/>
    <ds:schemaRef ds:uri="http://schemas.microsoft.com/office/infopath/2007/PartnerControls"/>
    <ds:schemaRef ds:uri="http://purl.org/dc/terms/"/>
    <ds:schemaRef ds:uri="http://schemas.microsoft.com/office/2006/metadata/properties"/>
    <ds:schemaRef ds:uri="http://schemas.openxmlformats.org/package/2006/metadata/core-properties"/>
    <ds:schemaRef ds:uri="5d66da30-c57e-467e-bd92-94ce3dcc2d9c"/>
    <ds:schemaRef ds:uri="http://purl.org/dc/dcmitype/"/>
    <ds:schemaRef ds:uri="a73cbebc-d5b2-420a-85ad-1980d787f06b"/>
    <ds:schemaRef ds:uri="http://schemas.microsoft.com/sharepoint/v3"/>
    <ds:schemaRef ds:uri="c8c42c40-992c-4567-836e-25662bb77c29"/>
  </ds:schemaRefs>
</ds:datastoreItem>
</file>

<file path=customXml/itemProps2.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3.xml><?xml version="1.0" encoding="utf-8"?>
<ds:datastoreItem xmlns:ds="http://schemas.openxmlformats.org/officeDocument/2006/customXml" ds:itemID="{DA301870-E6BD-4328-83E5-AE04478984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73cbebc-d5b2-420a-85ad-1980d787f06b"/>
    <ds:schemaRef ds:uri="c8c42c40-992c-4567-836e-25662bb77c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TotalTime>
  <Words>1340</Words>
  <Application>Microsoft Office PowerPoint</Application>
  <PresentationFormat>On-screen Show (4:3)</PresentationFormat>
  <Paragraphs>86</Paragraphs>
  <Slides>5</Slides>
  <Notes>5</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Museo Sans Rounded 300</vt:lpstr>
      <vt:lpstr>Office Theme</vt:lpstr>
      <vt:lpstr>CERVICAL SCREENING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and Immunisation  A local picture of Sheffield     Katie Markham &amp; Tracey Archer PHE Screening &amp; Immunisation Team</dc:title>
  <dc:creator>Archer, Tracey</dc:creator>
  <cp:lastModifiedBy>Katie Markham</cp:lastModifiedBy>
  <cp:revision>17</cp:revision>
  <dcterms:created xsi:type="dcterms:W3CDTF">2019-05-07T09:52:36Z</dcterms:created>
  <dcterms:modified xsi:type="dcterms:W3CDTF">2022-02-25T16:02:06Z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0x01010075F953506FCD1C4C8F6E07214A8733A6</vt:lpwstr>
  </property>
</Properties>
</file>