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310" r:id="rId5"/>
    <p:sldId id="302" r:id="rId6"/>
    <p:sldId id="305" r:id="rId7"/>
    <p:sldId id="311" r:id="rId8"/>
    <p:sldId id="306" r:id="rId9"/>
    <p:sldId id="307" r:id="rId10"/>
    <p:sldId id="30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3918" autoAdjust="0"/>
  </p:normalViewPr>
  <p:slideViewPr>
    <p:cSldViewPr snapToGrid="0" snapToObjects="1">
      <p:cViewPr varScale="1">
        <p:scale>
          <a:sx n="111" d="100"/>
          <a:sy n="111" d="100"/>
        </p:scale>
        <p:origin x="53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17/03/2022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17/03/2022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sz="1000" dirty="0">
              <a:solidFill>
                <a:srgbClr val="1E0E01"/>
              </a:solidFill>
            </a:endParaRPr>
          </a:p>
          <a:p>
            <a:pPr eaLnBrk="1" hangingPunct="1">
              <a:spcBef>
                <a:spcPct val="0"/>
              </a:spcBef>
            </a:pPr>
            <a:endParaRPr lang="en-GB" altLang="en-US" sz="1000" dirty="0">
              <a:solidFill>
                <a:srgbClr val="1E0E01"/>
              </a:solidFill>
            </a:endParaRP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A10BEB-DA27-4271-A31C-38E591DC3B9A}"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320401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sz="1000" dirty="0">
              <a:solidFill>
                <a:srgbClr val="1E0E01"/>
              </a:solidFill>
            </a:endParaRPr>
          </a:p>
          <a:p>
            <a:pPr eaLnBrk="1" hangingPunct="1">
              <a:spcBef>
                <a:spcPct val="0"/>
              </a:spcBef>
            </a:pPr>
            <a:endParaRPr lang="en-GB" altLang="en-US" sz="1000" dirty="0">
              <a:solidFill>
                <a:srgbClr val="1E0E01"/>
              </a:solidFill>
            </a:endParaRP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A10BEB-DA27-4271-A31C-38E591DC3B9A}" type="slidenum">
              <a:rPr lang="en-US" altLang="en-US">
                <a:solidFill>
                  <a:srgbClr val="000000"/>
                </a:solidFill>
              </a:rPr>
              <a:pPr>
                <a:spcBef>
                  <a:spcPct val="0"/>
                </a:spcBef>
              </a:pPr>
              <a:t>3</a:t>
            </a:fld>
            <a:endParaRPr lang="en-US" altLang="en-US">
              <a:solidFill>
                <a:srgbClr val="000000"/>
              </a:solidFill>
            </a:endParaRPr>
          </a:p>
        </p:txBody>
      </p:sp>
    </p:spTree>
    <p:extLst>
      <p:ext uri="{BB962C8B-B14F-4D97-AF65-F5344CB8AC3E}">
        <p14:creationId xmlns:p14="http://schemas.microsoft.com/office/powerpoint/2010/main" val="125142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sz="1000" dirty="0">
              <a:solidFill>
                <a:srgbClr val="1E0E01"/>
              </a:solidFill>
            </a:endParaRPr>
          </a:p>
          <a:p>
            <a:pPr eaLnBrk="1" hangingPunct="1">
              <a:spcBef>
                <a:spcPct val="0"/>
              </a:spcBef>
            </a:pPr>
            <a:endParaRPr lang="en-GB" altLang="en-US" sz="1000" dirty="0">
              <a:solidFill>
                <a:srgbClr val="1E0E01"/>
              </a:solidFill>
            </a:endParaRP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A10BEB-DA27-4271-A31C-38E591DC3B9A}"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117919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GB" altLang="en-US" sz="1000" dirty="0">
              <a:solidFill>
                <a:srgbClr val="1E0E01"/>
              </a:solidFill>
            </a:endParaRPr>
          </a:p>
          <a:p>
            <a:pPr eaLnBrk="1" hangingPunct="1">
              <a:spcBef>
                <a:spcPct val="0"/>
              </a:spcBef>
            </a:pPr>
            <a:endParaRPr lang="en-GB" altLang="en-US" sz="1000" dirty="0">
              <a:solidFill>
                <a:srgbClr val="1E0E01"/>
              </a:solidFill>
            </a:endParaRP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A10BEB-DA27-4271-A31C-38E591DC3B9A}" type="slidenum">
              <a:rPr lang="en-US" altLang="en-US">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207846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z="1000" dirty="0">
              <a:solidFill>
                <a:srgbClr val="1E0E01"/>
              </a:solidFill>
            </a:endParaRPr>
          </a:p>
          <a:p>
            <a:pPr eaLnBrk="1" hangingPunct="1">
              <a:spcBef>
                <a:spcPct val="0"/>
              </a:spcBef>
            </a:pPr>
            <a:endParaRPr lang="en-GB" altLang="en-US" sz="1000" dirty="0">
              <a:solidFill>
                <a:srgbClr val="1E0E01"/>
              </a:solidFill>
            </a:endParaRP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A10BEB-DA27-4271-A31C-38E591DC3B9A}" type="slidenum">
              <a:rPr lang="en-US" altLang="en-US">
                <a:solidFill>
                  <a:srgbClr val="000000"/>
                </a:solidFill>
              </a:rPr>
              <a:pPr>
                <a:spcBef>
                  <a:spcPct val="0"/>
                </a:spcBef>
              </a:pPr>
              <a:t>7</a:t>
            </a:fld>
            <a:endParaRPr lang="en-US" altLang="en-US">
              <a:solidFill>
                <a:srgbClr val="000000"/>
              </a:solidFill>
            </a:endParaRPr>
          </a:p>
        </p:txBody>
      </p:sp>
    </p:spTree>
    <p:extLst>
      <p:ext uri="{BB962C8B-B14F-4D97-AF65-F5344CB8AC3E}">
        <p14:creationId xmlns:p14="http://schemas.microsoft.com/office/powerpoint/2010/main" val="1359165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Sheffield a local picture of immunisations</a:t>
            </a:r>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txBox="1">
            <a:spLocks/>
          </p:cNvSpPr>
          <p:nvPr userDrawn="1"/>
        </p:nvSpPr>
        <p:spPr>
          <a:xfrm>
            <a:off x="2014538" y="0"/>
            <a:ext cx="7129462" cy="1063625"/>
          </a:xfrm>
          <a:prstGeom prst="rect">
            <a:avLst/>
          </a:prstGeom>
        </p:spPr>
        <p:txBody>
          <a:bodyPr lIns="68580" tIns="34290" rIns="68580" bIns="34290" anchor="b">
            <a:normAutofit/>
          </a:bodyPr>
          <a:lstStyle>
            <a:lvl1pPr algn="l" defTabSz="914400" rtl="0" eaLnBrk="1" latinLnBrk="0" hangingPunct="1">
              <a:lnSpc>
                <a:spcPct val="90000"/>
              </a:lnSpc>
              <a:spcBef>
                <a:spcPct val="0"/>
              </a:spcBef>
              <a:buNone/>
              <a:defRPr sz="3200" b="1" kern="1200">
                <a:solidFill>
                  <a:schemeClr val="accent6">
                    <a:lumMod val="50000"/>
                  </a:schemeClr>
                </a:solidFill>
                <a:latin typeface="+mj-lt"/>
                <a:ea typeface="+mj-ea"/>
                <a:cs typeface="+mj-cs"/>
              </a:defRPr>
            </a:lvl1pPr>
          </a:lstStyle>
          <a:p>
            <a:pPr fontAlgn="auto">
              <a:spcAft>
                <a:spcPts val="0"/>
              </a:spcAft>
              <a:defRPr/>
            </a:pPr>
            <a:endParaRPr lang="en-US" sz="2400" dirty="0"/>
          </a:p>
        </p:txBody>
      </p:sp>
    </p:spTree>
    <p:extLst>
      <p:ext uri="{BB962C8B-B14F-4D97-AF65-F5344CB8AC3E}">
        <p14:creationId xmlns:p14="http://schemas.microsoft.com/office/powerpoint/2010/main" val="46893516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Sheffield a local picture of immunisations</a:t>
            </a:r>
            <a:endParaRPr lang="en-US" dirty="0"/>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s://www.gov.uk/government/collections/aaa-screening-information-leaflets"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hyperlink" Target="https://www.gov.uk/government/collections/diabetic-eye-screening-information-leaflets" TargetMode="Externa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nhs.uk/conditions/vision-loss/" TargetMode="External"/><Relationship Id="rId5" Type="http://schemas.openxmlformats.org/officeDocument/2006/relationships/hyperlink" Target="https://www.nhs.uk/conditions/diabetes/" TargetMode="Externa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541818" y="1267232"/>
            <a:ext cx="7886700" cy="2617014"/>
          </a:xfrm>
        </p:spPr>
        <p:txBody>
          <a:bodyPr/>
          <a:lstStyle/>
          <a:p>
            <a:pPr algn="ctr"/>
            <a:r>
              <a:rPr lang="en-GB" dirty="0"/>
              <a:t>Abdominal Aortic Aneurysm</a:t>
            </a:r>
            <a:br>
              <a:rPr lang="en-GB" dirty="0"/>
            </a:br>
            <a:br>
              <a:rPr lang="en-GB" dirty="0"/>
            </a:br>
            <a:r>
              <a:rPr lang="en-GB" dirty="0"/>
              <a:t>AAA</a:t>
            </a: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541818" y="5774306"/>
            <a:ext cx="6858000" cy="473244"/>
          </a:xfrm>
        </p:spPr>
        <p:txBody>
          <a:bodyPr/>
          <a:lstStyle/>
          <a:p>
            <a:endParaRPr lang="en-GB" dirty="0"/>
          </a:p>
        </p:txBody>
      </p:sp>
      <p:pic>
        <p:nvPicPr>
          <p:cNvPr id="10" name="Audio 9">
            <a:hlinkClick r:id="" action="ppaction://media"/>
            <a:extLst>
              <a:ext uri="{FF2B5EF4-FFF2-40B4-BE49-F238E27FC236}">
                <a16:creationId xmlns:a16="http://schemas.microsoft.com/office/drawing/2014/main" id="{519AB5AC-ECF7-4419-9304-0150730A62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89229010"/>
      </p:ext>
    </p:extLst>
  </p:cSld>
  <p:clrMapOvr>
    <a:masterClrMapping/>
  </p:clrMapOvr>
  <mc:AlternateContent xmlns:mc="http://schemas.openxmlformats.org/markup-compatibility/2006" xmlns:p14="http://schemas.microsoft.com/office/powerpoint/2010/main">
    <mc:Choice Requires="p14">
      <p:transition spd="slow" p14:dur="2000" advTm="7511"/>
    </mc:Choice>
    <mc:Fallback xmlns="">
      <p:transition spd="slow" advTm="7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6979" y="85689"/>
            <a:ext cx="6550025" cy="842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eaLnBrk="1" fontAlgn="auto" hangingPunct="1">
              <a:spcAft>
                <a:spcPts val="0"/>
              </a:spcAft>
              <a:buFont typeface="Arial"/>
              <a:buNone/>
              <a:defRPr/>
            </a:pPr>
            <a:r>
              <a:rPr lang="en-GB" b="1" dirty="0">
                <a:solidFill>
                  <a:srgbClr val="005EB8"/>
                </a:solidFill>
              </a:rPr>
              <a:t>Abdominal Aortic Aneurysm Screening</a:t>
            </a:r>
            <a:endParaRPr lang="en-GB" b="1" dirty="0">
              <a:solidFill>
                <a:srgbClr val="005EB8"/>
              </a:solidFill>
              <a:latin typeface="+mj-lt"/>
            </a:endParaRPr>
          </a:p>
          <a:p>
            <a:pPr algn="ctr" eaLnBrk="1" fontAlgn="auto" hangingPunct="1">
              <a:spcAft>
                <a:spcPts val="0"/>
              </a:spcAft>
              <a:defRPr/>
            </a:pPr>
            <a:endParaRPr lang="en-GB" dirty="0">
              <a:latin typeface="+mj-lt"/>
            </a:endParaRPr>
          </a:p>
        </p:txBody>
      </p:sp>
      <p:sp>
        <p:nvSpPr>
          <p:cNvPr id="9" name="Text Placeholder 3"/>
          <p:cNvSpPr txBox="1">
            <a:spLocks/>
          </p:cNvSpPr>
          <p:nvPr/>
        </p:nvSpPr>
        <p:spPr>
          <a:xfrm>
            <a:off x="85725" y="1341438"/>
            <a:ext cx="6326188" cy="5516562"/>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endParaRPr lang="en-GB" dirty="0">
              <a:solidFill>
                <a:srgbClr val="0070C0"/>
              </a:solidFill>
              <a:latin typeface="Calibri"/>
            </a:endParaRPr>
          </a:p>
        </p:txBody>
      </p:sp>
      <p:graphicFrame>
        <p:nvGraphicFramePr>
          <p:cNvPr id="3" name="Table 2">
            <a:extLst>
              <a:ext uri="{FF2B5EF4-FFF2-40B4-BE49-F238E27FC236}">
                <a16:creationId xmlns:a16="http://schemas.microsoft.com/office/drawing/2014/main" id="{71218394-D33B-4244-8636-AD0B1048D835}"/>
              </a:ext>
            </a:extLst>
          </p:cNvPr>
          <p:cNvGraphicFramePr>
            <a:graphicFrameLocks noGrp="1"/>
          </p:cNvGraphicFramePr>
          <p:nvPr>
            <p:extLst>
              <p:ext uri="{D42A27DB-BD31-4B8C-83A1-F6EECF244321}">
                <p14:modId xmlns:p14="http://schemas.microsoft.com/office/powerpoint/2010/main" val="1799825652"/>
              </p:ext>
            </p:extLst>
          </p:nvPr>
        </p:nvGraphicFramePr>
        <p:xfrm>
          <a:off x="215901" y="1545463"/>
          <a:ext cx="4444756" cy="4779010"/>
        </p:xfrm>
        <a:graphic>
          <a:graphicData uri="http://schemas.openxmlformats.org/drawingml/2006/table">
            <a:tbl>
              <a:tblPr>
                <a:tableStyleId>{5C22544A-7EE6-4342-B048-85BDC9FD1C3A}</a:tableStyleId>
              </a:tblPr>
              <a:tblGrid>
                <a:gridCol w="4444756">
                  <a:extLst>
                    <a:ext uri="{9D8B030D-6E8A-4147-A177-3AD203B41FA5}">
                      <a16:colId xmlns:a16="http://schemas.microsoft.com/office/drawing/2014/main" val="3986982458"/>
                    </a:ext>
                  </a:extLst>
                </a:gridCol>
              </a:tblGrid>
              <a:tr h="4050352">
                <a:tc>
                  <a:txBody>
                    <a:bodyPr/>
                    <a:lstStyle/>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800" dirty="0">
                          <a:effectLst/>
                        </a:rPr>
                        <a:t>AAA’s are far more common in men aged over 65 than in women and younger men. AAA screening is only currently offered to men. Invites are in their 65</a:t>
                      </a:r>
                      <a:r>
                        <a:rPr lang="en-GB" sz="1800" baseline="30000" dirty="0">
                          <a:effectLst/>
                        </a:rPr>
                        <a:t>th</a:t>
                      </a:r>
                      <a:r>
                        <a:rPr lang="en-GB" sz="1800" dirty="0">
                          <a:effectLst/>
                        </a:rPr>
                        <a:t> year and are by postal letter.  If an individual is unable to attend their appointment or wish to decline, they can do so by contacting the South Yorkshire and Bassetlaw AAA screening programme directly on Tel. 01709 649100.</a:t>
                      </a:r>
                    </a:p>
                    <a:p>
                      <a:pPr marL="171450" indent="-171450" algn="l">
                        <a:lnSpc>
                          <a:spcPct val="115000"/>
                        </a:lnSpc>
                        <a:spcAft>
                          <a:spcPts val="10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800" u="sng" kern="1200" dirty="0">
                          <a:solidFill>
                            <a:schemeClr val="dk1"/>
                          </a:solidFill>
                          <a:effectLst/>
                          <a:latin typeface="+mn-lt"/>
                          <a:ea typeface="+mn-ea"/>
                          <a:cs typeface="+mn-cs"/>
                          <a:hlinkClick r:id="rId5"/>
                        </a:rPr>
                        <a:t>https://www.gov.uk/government/collections/aaa-screening-information-leaflets</a:t>
                      </a:r>
                      <a:endParaRPr lang="en-GB" sz="1800" kern="1200" dirty="0">
                        <a:solidFill>
                          <a:schemeClr val="dk1"/>
                        </a:solidFill>
                        <a:effectLst/>
                        <a:latin typeface="+mn-lt"/>
                        <a:ea typeface="+mn-ea"/>
                        <a:cs typeface="+mn-cs"/>
                      </a:endParaRPr>
                    </a:p>
                    <a:p>
                      <a:pPr marL="171450" indent="-171450" algn="l">
                        <a:lnSpc>
                          <a:spcPct val="115000"/>
                        </a:lnSpc>
                        <a:spcAft>
                          <a:spcPts val="10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3105536668"/>
                  </a:ext>
                </a:extLst>
              </a:tr>
            </a:tbl>
          </a:graphicData>
        </a:graphic>
      </p:graphicFrame>
      <p:pic>
        <p:nvPicPr>
          <p:cNvPr id="4" name="Picture 3">
            <a:extLst>
              <a:ext uri="{FF2B5EF4-FFF2-40B4-BE49-F238E27FC236}">
                <a16:creationId xmlns:a16="http://schemas.microsoft.com/office/drawing/2014/main" id="{722B537C-4BE2-4FE2-B6F5-62984C373DCC}"/>
              </a:ext>
            </a:extLst>
          </p:cNvPr>
          <p:cNvPicPr>
            <a:picLocks noChangeAspect="1"/>
          </p:cNvPicPr>
          <p:nvPr/>
        </p:nvPicPr>
        <p:blipFill>
          <a:blip r:embed="rId6"/>
          <a:stretch>
            <a:fillRect/>
          </a:stretch>
        </p:blipFill>
        <p:spPr>
          <a:xfrm>
            <a:off x="4790831" y="1299576"/>
            <a:ext cx="4267444" cy="4983885"/>
          </a:xfrm>
          <a:prstGeom prst="rect">
            <a:avLst/>
          </a:prstGeom>
        </p:spPr>
      </p:pic>
      <p:pic>
        <p:nvPicPr>
          <p:cNvPr id="5" name="Audio 4">
            <a:hlinkClick r:id="" action="ppaction://media"/>
            <a:extLst>
              <a:ext uri="{FF2B5EF4-FFF2-40B4-BE49-F238E27FC236}">
                <a16:creationId xmlns:a16="http://schemas.microsoft.com/office/drawing/2014/main" id="{BAC132BE-56F3-4978-83A0-DF00228CF7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79587959"/>
      </p:ext>
    </p:extLst>
  </p:cSld>
  <p:clrMapOvr>
    <a:masterClrMapping/>
  </p:clrMapOvr>
  <p:transition advTm="50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6979" y="85689"/>
            <a:ext cx="6550025" cy="842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eaLnBrk="1" fontAlgn="auto" hangingPunct="1">
              <a:spcAft>
                <a:spcPts val="0"/>
              </a:spcAft>
              <a:buFont typeface="Arial"/>
              <a:buNone/>
              <a:defRPr/>
            </a:pPr>
            <a:r>
              <a:rPr lang="en-GB" b="1" dirty="0">
                <a:solidFill>
                  <a:srgbClr val="005EB8"/>
                </a:solidFill>
              </a:rPr>
              <a:t>Abdominal Aortic Aneurysm Screening</a:t>
            </a:r>
            <a:endParaRPr lang="en-GB" b="1" dirty="0">
              <a:solidFill>
                <a:srgbClr val="005EB8"/>
              </a:solidFill>
              <a:latin typeface="+mj-lt"/>
            </a:endParaRPr>
          </a:p>
          <a:p>
            <a:pPr algn="ctr" eaLnBrk="1" fontAlgn="auto" hangingPunct="1">
              <a:spcAft>
                <a:spcPts val="0"/>
              </a:spcAft>
              <a:defRPr/>
            </a:pPr>
            <a:endParaRPr lang="en-GB" dirty="0">
              <a:latin typeface="+mj-lt"/>
            </a:endParaRPr>
          </a:p>
        </p:txBody>
      </p:sp>
      <p:sp>
        <p:nvSpPr>
          <p:cNvPr id="9" name="Text Placeholder 3"/>
          <p:cNvSpPr txBox="1">
            <a:spLocks/>
          </p:cNvSpPr>
          <p:nvPr/>
        </p:nvSpPr>
        <p:spPr>
          <a:xfrm>
            <a:off x="85725" y="1341438"/>
            <a:ext cx="6326188" cy="5516562"/>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endParaRPr lang="en-GB" dirty="0">
              <a:solidFill>
                <a:srgbClr val="0070C0"/>
              </a:solidFill>
              <a:latin typeface="Calibri"/>
            </a:endParaRPr>
          </a:p>
        </p:txBody>
      </p:sp>
      <p:graphicFrame>
        <p:nvGraphicFramePr>
          <p:cNvPr id="3" name="Table 2">
            <a:extLst>
              <a:ext uri="{FF2B5EF4-FFF2-40B4-BE49-F238E27FC236}">
                <a16:creationId xmlns:a16="http://schemas.microsoft.com/office/drawing/2014/main" id="{71218394-D33B-4244-8636-AD0B1048D835}"/>
              </a:ext>
            </a:extLst>
          </p:cNvPr>
          <p:cNvGraphicFramePr>
            <a:graphicFrameLocks noGrp="1"/>
          </p:cNvGraphicFramePr>
          <p:nvPr>
            <p:extLst>
              <p:ext uri="{D42A27DB-BD31-4B8C-83A1-F6EECF244321}">
                <p14:modId xmlns:p14="http://schemas.microsoft.com/office/powerpoint/2010/main" val="2674721650"/>
              </p:ext>
            </p:extLst>
          </p:nvPr>
        </p:nvGraphicFramePr>
        <p:xfrm>
          <a:off x="534865" y="1545463"/>
          <a:ext cx="4110892" cy="4769368"/>
        </p:xfrm>
        <a:graphic>
          <a:graphicData uri="http://schemas.openxmlformats.org/drawingml/2006/table">
            <a:tbl>
              <a:tblPr>
                <a:tableStyleId>{5C22544A-7EE6-4342-B048-85BDC9FD1C3A}</a:tableStyleId>
              </a:tblPr>
              <a:tblGrid>
                <a:gridCol w="4110892">
                  <a:extLst>
                    <a:ext uri="{9D8B030D-6E8A-4147-A177-3AD203B41FA5}">
                      <a16:colId xmlns:a16="http://schemas.microsoft.com/office/drawing/2014/main" val="3986982458"/>
                    </a:ext>
                  </a:extLst>
                </a:gridCol>
              </a:tblGrid>
              <a:tr h="4769368">
                <a:tc>
                  <a:txBody>
                    <a:bodyPr/>
                    <a:lstStyle/>
                    <a:p>
                      <a:pPr marL="171450" indent="-171450" algn="l">
                        <a:lnSpc>
                          <a:spcPct val="115000"/>
                        </a:lnSpc>
                        <a:spcAft>
                          <a:spcPts val="1000"/>
                        </a:spcAft>
                        <a:buFont typeface="Arial" panose="020B0604020202020204" pitchFamily="34" charset="0"/>
                        <a:buChar char="•"/>
                      </a:pPr>
                      <a:r>
                        <a:rPr lang="en-GB" sz="1800" kern="1200" dirty="0">
                          <a:solidFill>
                            <a:schemeClr val="dk1"/>
                          </a:solidFill>
                          <a:effectLst/>
                          <a:latin typeface="+mn-lt"/>
                          <a:ea typeface="+mn-ea"/>
                          <a:cs typeface="+mn-cs"/>
                        </a:rPr>
                        <a:t>The screening test is a simple, pain-free ultrasound scan of the abdomen that usually takes 10 -15 minutes.  If no aneurysm is detected, the individual does not need to be screened again.  Small to medium sized aneurysms will require monitoring at regular intervals, whereas surgery is the most common method used to repair large aneurysms.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3105536668"/>
                  </a:ext>
                </a:extLst>
              </a:tr>
            </a:tbl>
          </a:graphicData>
        </a:graphic>
      </p:graphicFrame>
      <p:pic>
        <p:nvPicPr>
          <p:cNvPr id="2" name="Picture 1">
            <a:extLst>
              <a:ext uri="{FF2B5EF4-FFF2-40B4-BE49-F238E27FC236}">
                <a16:creationId xmlns:a16="http://schemas.microsoft.com/office/drawing/2014/main" id="{D8B9001E-D464-41AB-BB1E-70BDAC096B1E}"/>
              </a:ext>
            </a:extLst>
          </p:cNvPr>
          <p:cNvPicPr>
            <a:picLocks noChangeAspect="1"/>
          </p:cNvPicPr>
          <p:nvPr/>
        </p:nvPicPr>
        <p:blipFill>
          <a:blip r:embed="rId5"/>
          <a:stretch>
            <a:fillRect/>
          </a:stretch>
        </p:blipFill>
        <p:spPr>
          <a:xfrm>
            <a:off x="5094896" y="1166804"/>
            <a:ext cx="4049103" cy="5273071"/>
          </a:xfrm>
          <a:prstGeom prst="rect">
            <a:avLst/>
          </a:prstGeom>
        </p:spPr>
      </p:pic>
      <p:pic>
        <p:nvPicPr>
          <p:cNvPr id="4" name="Audio 3">
            <a:hlinkClick r:id="" action="ppaction://media"/>
            <a:extLst>
              <a:ext uri="{FF2B5EF4-FFF2-40B4-BE49-F238E27FC236}">
                <a16:creationId xmlns:a16="http://schemas.microsoft.com/office/drawing/2014/main" id="{8FAF6052-D906-44A6-83B9-EE4072E1F3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30643441"/>
      </p:ext>
    </p:extLst>
  </p:cSld>
  <p:clrMapOvr>
    <a:masterClrMapping/>
  </p:clrMapOvr>
  <p:transition advTm="222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541818" y="1267232"/>
            <a:ext cx="7886700" cy="2617014"/>
          </a:xfrm>
        </p:spPr>
        <p:txBody>
          <a:bodyPr/>
          <a:lstStyle/>
          <a:p>
            <a:pPr algn="ctr"/>
            <a:r>
              <a:rPr lang="en-GB" dirty="0"/>
              <a:t>Diabetic Eye Screening</a:t>
            </a:r>
            <a:br>
              <a:rPr lang="en-GB" dirty="0"/>
            </a:br>
            <a:br>
              <a:rPr lang="en-GB" dirty="0"/>
            </a:br>
            <a:r>
              <a:rPr lang="en-GB" dirty="0"/>
              <a:t>DES</a:t>
            </a: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541818" y="5774306"/>
            <a:ext cx="6858000" cy="473244"/>
          </a:xfrm>
        </p:spPr>
        <p:txBody>
          <a:bodyPr/>
          <a:lstStyle/>
          <a:p>
            <a:endParaRPr lang="en-GB" dirty="0"/>
          </a:p>
        </p:txBody>
      </p:sp>
      <p:pic>
        <p:nvPicPr>
          <p:cNvPr id="4" name="Audio 3">
            <a:hlinkClick r:id="" action="ppaction://media"/>
            <a:extLst>
              <a:ext uri="{FF2B5EF4-FFF2-40B4-BE49-F238E27FC236}">
                <a16:creationId xmlns:a16="http://schemas.microsoft.com/office/drawing/2014/main" id="{3FCA919E-8F3B-47E6-8F2E-7CFD4CAD3D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55609663"/>
      </p:ext>
    </p:extLst>
  </p:cSld>
  <p:clrMapOvr>
    <a:masterClrMapping/>
  </p:clrMapOvr>
  <mc:AlternateContent xmlns:mc="http://schemas.openxmlformats.org/markup-compatibility/2006" xmlns:p14="http://schemas.microsoft.com/office/powerpoint/2010/main">
    <mc:Choice Requires="p14">
      <p:transition spd="slow" p14:dur="2000" advTm="6539"/>
    </mc:Choice>
    <mc:Fallback xmlns="">
      <p:transition spd="slow" advTm="65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6979" y="85689"/>
            <a:ext cx="6550025" cy="842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eaLnBrk="1" fontAlgn="auto" hangingPunct="1">
              <a:spcAft>
                <a:spcPts val="0"/>
              </a:spcAft>
              <a:buFont typeface="Arial"/>
              <a:buNone/>
              <a:defRPr/>
            </a:pPr>
            <a:r>
              <a:rPr lang="en-GB" b="1" dirty="0">
                <a:solidFill>
                  <a:srgbClr val="005EB8"/>
                </a:solidFill>
              </a:rPr>
              <a:t>Diabetic Eye Screening</a:t>
            </a:r>
            <a:endParaRPr lang="en-GB" b="1" dirty="0">
              <a:solidFill>
                <a:srgbClr val="005EB8"/>
              </a:solidFill>
              <a:latin typeface="+mj-lt"/>
            </a:endParaRPr>
          </a:p>
          <a:p>
            <a:pPr algn="ctr" eaLnBrk="1" fontAlgn="auto" hangingPunct="1">
              <a:spcAft>
                <a:spcPts val="0"/>
              </a:spcAft>
              <a:defRPr/>
            </a:pPr>
            <a:endParaRPr lang="en-GB" dirty="0">
              <a:latin typeface="+mj-lt"/>
            </a:endParaRPr>
          </a:p>
        </p:txBody>
      </p:sp>
      <p:sp>
        <p:nvSpPr>
          <p:cNvPr id="9" name="Text Placeholder 3"/>
          <p:cNvSpPr txBox="1">
            <a:spLocks/>
          </p:cNvSpPr>
          <p:nvPr/>
        </p:nvSpPr>
        <p:spPr>
          <a:xfrm>
            <a:off x="85725" y="1341438"/>
            <a:ext cx="6326188" cy="5516562"/>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endParaRPr lang="en-GB" dirty="0">
              <a:solidFill>
                <a:srgbClr val="0070C0"/>
              </a:solidFill>
              <a:latin typeface="Calibri"/>
            </a:endParaRPr>
          </a:p>
        </p:txBody>
      </p:sp>
      <p:graphicFrame>
        <p:nvGraphicFramePr>
          <p:cNvPr id="3" name="Table 2">
            <a:extLst>
              <a:ext uri="{FF2B5EF4-FFF2-40B4-BE49-F238E27FC236}">
                <a16:creationId xmlns:a16="http://schemas.microsoft.com/office/drawing/2014/main" id="{71218394-D33B-4244-8636-AD0B1048D835}"/>
              </a:ext>
            </a:extLst>
          </p:cNvPr>
          <p:cNvGraphicFramePr>
            <a:graphicFrameLocks noGrp="1"/>
          </p:cNvGraphicFramePr>
          <p:nvPr>
            <p:extLst>
              <p:ext uri="{D42A27DB-BD31-4B8C-83A1-F6EECF244321}">
                <p14:modId xmlns:p14="http://schemas.microsoft.com/office/powerpoint/2010/main" val="291145250"/>
              </p:ext>
            </p:extLst>
          </p:nvPr>
        </p:nvGraphicFramePr>
        <p:xfrm>
          <a:off x="691099" y="1094817"/>
          <a:ext cx="4110892" cy="5193030"/>
        </p:xfrm>
        <a:graphic>
          <a:graphicData uri="http://schemas.openxmlformats.org/drawingml/2006/table">
            <a:tbl>
              <a:tblPr>
                <a:tableStyleId>{5C22544A-7EE6-4342-B048-85BDC9FD1C3A}</a:tableStyleId>
              </a:tblPr>
              <a:tblGrid>
                <a:gridCol w="4110892">
                  <a:extLst>
                    <a:ext uri="{9D8B030D-6E8A-4147-A177-3AD203B41FA5}">
                      <a16:colId xmlns:a16="http://schemas.microsoft.com/office/drawing/2014/main" val="3986982458"/>
                    </a:ext>
                  </a:extLst>
                </a:gridCol>
              </a:tblGrid>
              <a:tr h="1398291">
                <a:tc>
                  <a:txBody>
                    <a:bodyPr/>
                    <a:lstStyle/>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2000" dirty="0">
                          <a:latin typeface="Calibri" panose="020F0502020204030204" pitchFamily="34" charset="0"/>
                          <a:ea typeface="Calibri" panose="020F0502020204030204" pitchFamily="34" charset="0"/>
                        </a:rPr>
                        <a:t>Diabetic eye screening is offered to anyone with diabetes who is 12 years old or over currently annually. </a:t>
                      </a: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aim is to reduce the risk of sight loss by the prompt identification and effective treatment. </a:t>
                      </a: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GB"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800" u="sng" kern="1200" dirty="0">
                          <a:solidFill>
                            <a:schemeClr val="dk1"/>
                          </a:solidFill>
                          <a:effectLst/>
                          <a:latin typeface="+mn-lt"/>
                          <a:ea typeface="+mn-ea"/>
                          <a:cs typeface="+mn-cs"/>
                          <a:hlinkClick r:id="rId5"/>
                        </a:rPr>
                        <a:t>https://www.gov.uk/government/collections/diabetic-eye-screening-information-leaflets</a:t>
                      </a: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GB"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3105536668"/>
                  </a:ext>
                </a:extLst>
              </a:tr>
            </a:tbl>
          </a:graphicData>
        </a:graphic>
      </p:graphicFrame>
      <p:pic>
        <p:nvPicPr>
          <p:cNvPr id="4" name="Picture 3">
            <a:extLst>
              <a:ext uri="{FF2B5EF4-FFF2-40B4-BE49-F238E27FC236}">
                <a16:creationId xmlns:a16="http://schemas.microsoft.com/office/drawing/2014/main" id="{0820374A-F4D4-4596-AEDA-57F58BA6AB34}"/>
              </a:ext>
            </a:extLst>
          </p:cNvPr>
          <p:cNvPicPr>
            <a:picLocks noChangeAspect="1"/>
          </p:cNvPicPr>
          <p:nvPr/>
        </p:nvPicPr>
        <p:blipFill>
          <a:blip r:embed="rId6"/>
          <a:stretch>
            <a:fillRect/>
          </a:stretch>
        </p:blipFill>
        <p:spPr>
          <a:xfrm>
            <a:off x="5033106" y="1094817"/>
            <a:ext cx="4025169" cy="2719091"/>
          </a:xfrm>
          <a:prstGeom prst="rect">
            <a:avLst/>
          </a:prstGeom>
        </p:spPr>
      </p:pic>
      <p:pic>
        <p:nvPicPr>
          <p:cNvPr id="5" name="Picture 4">
            <a:extLst>
              <a:ext uri="{FF2B5EF4-FFF2-40B4-BE49-F238E27FC236}">
                <a16:creationId xmlns:a16="http://schemas.microsoft.com/office/drawing/2014/main" id="{47674D91-AD35-42D0-814A-E0419FFC366C}"/>
              </a:ext>
            </a:extLst>
          </p:cNvPr>
          <p:cNvPicPr>
            <a:picLocks noChangeAspect="1"/>
          </p:cNvPicPr>
          <p:nvPr/>
        </p:nvPicPr>
        <p:blipFill>
          <a:blip r:embed="rId7"/>
          <a:stretch>
            <a:fillRect/>
          </a:stretch>
        </p:blipFill>
        <p:spPr>
          <a:xfrm>
            <a:off x="5033106" y="3930147"/>
            <a:ext cx="4025169" cy="2460536"/>
          </a:xfrm>
          <a:prstGeom prst="rect">
            <a:avLst/>
          </a:prstGeom>
        </p:spPr>
      </p:pic>
      <p:pic>
        <p:nvPicPr>
          <p:cNvPr id="7" name="Audio 6">
            <a:hlinkClick r:id="" action="ppaction://media"/>
            <a:extLst>
              <a:ext uri="{FF2B5EF4-FFF2-40B4-BE49-F238E27FC236}">
                <a16:creationId xmlns:a16="http://schemas.microsoft.com/office/drawing/2014/main" id="{AB139F33-E2A9-4D1F-9419-DA1073020CF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00882151"/>
      </p:ext>
    </p:extLst>
  </p:cSld>
  <p:clrMapOvr>
    <a:masterClrMapping/>
  </p:clrMapOvr>
  <p:transition advTm="138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6979" y="85689"/>
            <a:ext cx="6550025" cy="842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eaLnBrk="1" fontAlgn="auto" hangingPunct="1">
              <a:spcAft>
                <a:spcPts val="0"/>
              </a:spcAft>
              <a:buFont typeface="Arial"/>
              <a:buNone/>
              <a:defRPr/>
            </a:pPr>
            <a:r>
              <a:rPr lang="en-GB" b="1" dirty="0">
                <a:solidFill>
                  <a:srgbClr val="005EB8"/>
                </a:solidFill>
              </a:rPr>
              <a:t>Diabetic Eye Screening</a:t>
            </a:r>
            <a:endParaRPr lang="en-GB" b="1" dirty="0">
              <a:solidFill>
                <a:srgbClr val="005EB8"/>
              </a:solidFill>
              <a:latin typeface="+mj-lt"/>
            </a:endParaRPr>
          </a:p>
          <a:p>
            <a:pPr algn="ctr" eaLnBrk="1" fontAlgn="auto" hangingPunct="1">
              <a:spcAft>
                <a:spcPts val="0"/>
              </a:spcAft>
              <a:defRPr/>
            </a:pPr>
            <a:endParaRPr lang="en-GB" dirty="0">
              <a:latin typeface="+mj-lt"/>
            </a:endParaRPr>
          </a:p>
        </p:txBody>
      </p:sp>
      <p:sp>
        <p:nvSpPr>
          <p:cNvPr id="9" name="Text Placeholder 3"/>
          <p:cNvSpPr txBox="1">
            <a:spLocks/>
          </p:cNvSpPr>
          <p:nvPr/>
        </p:nvSpPr>
        <p:spPr>
          <a:xfrm>
            <a:off x="148248" y="1341438"/>
            <a:ext cx="4728552" cy="5516562"/>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endParaRPr lang="en-GB" dirty="0">
              <a:solidFill>
                <a:srgbClr val="0070C0"/>
              </a:solidFill>
              <a:latin typeface="Calibri"/>
            </a:endParaRPr>
          </a:p>
        </p:txBody>
      </p:sp>
      <p:graphicFrame>
        <p:nvGraphicFramePr>
          <p:cNvPr id="3" name="Table 2">
            <a:extLst>
              <a:ext uri="{FF2B5EF4-FFF2-40B4-BE49-F238E27FC236}">
                <a16:creationId xmlns:a16="http://schemas.microsoft.com/office/drawing/2014/main" id="{71218394-D33B-4244-8636-AD0B1048D835}"/>
              </a:ext>
            </a:extLst>
          </p:cNvPr>
          <p:cNvGraphicFramePr>
            <a:graphicFrameLocks noGrp="1"/>
          </p:cNvGraphicFramePr>
          <p:nvPr>
            <p:extLst>
              <p:ext uri="{D42A27DB-BD31-4B8C-83A1-F6EECF244321}">
                <p14:modId xmlns:p14="http://schemas.microsoft.com/office/powerpoint/2010/main" val="2224177635"/>
              </p:ext>
            </p:extLst>
          </p:nvPr>
        </p:nvGraphicFramePr>
        <p:xfrm>
          <a:off x="300329" y="821278"/>
          <a:ext cx="4576471" cy="5407583"/>
        </p:xfrm>
        <a:graphic>
          <a:graphicData uri="http://schemas.openxmlformats.org/drawingml/2006/table">
            <a:tbl>
              <a:tblPr>
                <a:tableStyleId>{5C22544A-7EE6-4342-B048-85BDC9FD1C3A}</a:tableStyleId>
              </a:tblPr>
              <a:tblGrid>
                <a:gridCol w="4576471">
                  <a:extLst>
                    <a:ext uri="{9D8B030D-6E8A-4147-A177-3AD203B41FA5}">
                      <a16:colId xmlns:a16="http://schemas.microsoft.com/office/drawing/2014/main" val="3986982458"/>
                    </a:ext>
                  </a:extLst>
                </a:gridCol>
              </a:tblGrid>
              <a:tr h="5407583">
                <a:tc>
                  <a:txBody>
                    <a:bodyPr/>
                    <a:lstStyle/>
                    <a:p>
                      <a:pPr algn="l">
                        <a:lnSpc>
                          <a:spcPct val="115000"/>
                        </a:lnSpc>
                        <a:spcAft>
                          <a:spcPts val="1000"/>
                        </a:spcAft>
                      </a:pPr>
                      <a:endParaRPr lang="en-GB" sz="16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p>
                      <a:pPr algn="l"/>
                      <a:r>
                        <a:rPr lang="en-GB" sz="1600" dirty="0">
                          <a:solidFill>
                            <a:srgbClr val="333333"/>
                          </a:solidFill>
                          <a:effectLst/>
                          <a:latin typeface="Calibri" panose="020F0502020204030204" pitchFamily="34" charset="0"/>
                          <a:ea typeface="Times New Roman" panose="02020603050405020304" pitchFamily="18" charset="0"/>
                        </a:rPr>
                        <a:t>Diabetic retinopathy is a complication of </a:t>
                      </a:r>
                      <a:r>
                        <a:rPr lang="en-GB" sz="1600" u="sng" dirty="0">
                          <a:solidFill>
                            <a:srgbClr val="333333"/>
                          </a:solidFill>
                          <a:effectLst/>
                          <a:latin typeface="Calibri" panose="020F0502020204030204" pitchFamily="34" charset="0"/>
                          <a:ea typeface="Times New Roman" panose="02020603050405020304" pitchFamily="18" charset="0"/>
                          <a:hlinkClick r:id="rId5"/>
                        </a:rPr>
                        <a:t>diabetes</a:t>
                      </a:r>
                      <a:r>
                        <a:rPr lang="en-GB" sz="1600" dirty="0">
                          <a:solidFill>
                            <a:srgbClr val="333333"/>
                          </a:solidFill>
                          <a:effectLst/>
                          <a:latin typeface="Calibri" panose="020F0502020204030204" pitchFamily="34" charset="0"/>
                          <a:ea typeface="Times New Roman" panose="02020603050405020304" pitchFamily="18" charset="0"/>
                        </a:rPr>
                        <a:t>, caused by high blood sugar levels damaging the back of the eye (retina). It can cause </a:t>
                      </a:r>
                      <a:r>
                        <a:rPr lang="en-GB" sz="1600" u="sng" dirty="0">
                          <a:solidFill>
                            <a:srgbClr val="333333"/>
                          </a:solidFill>
                          <a:effectLst/>
                          <a:latin typeface="Calibri" panose="020F0502020204030204" pitchFamily="34" charset="0"/>
                          <a:ea typeface="Times New Roman" panose="02020603050405020304" pitchFamily="18" charset="0"/>
                          <a:hlinkClick r:id="rId6"/>
                        </a:rPr>
                        <a:t>blindness</a:t>
                      </a:r>
                      <a:r>
                        <a:rPr lang="en-GB" sz="1600" dirty="0">
                          <a:solidFill>
                            <a:srgbClr val="333333"/>
                          </a:solidFill>
                          <a:effectLst/>
                          <a:latin typeface="Calibri" panose="020F0502020204030204" pitchFamily="34" charset="0"/>
                          <a:ea typeface="Times New Roman" panose="02020603050405020304" pitchFamily="18" charset="0"/>
                        </a:rPr>
                        <a:t> if left undiagnosed and untreated.</a:t>
                      </a:r>
                      <a:r>
                        <a:rPr lang="en-GB" sz="1600" b="1" dirty="0">
                          <a:solidFill>
                            <a:srgbClr val="333333"/>
                          </a:solidFill>
                          <a:effectLst/>
                          <a:latin typeface="Calibri" panose="020F0502020204030204" pitchFamily="34" charset="0"/>
                          <a:ea typeface="Times New Roman" panose="02020603050405020304" pitchFamily="18" charset="0"/>
                        </a:rPr>
                        <a:t> </a:t>
                      </a:r>
                    </a:p>
                    <a:p>
                      <a:pPr algn="l"/>
                      <a:endParaRPr lang="en-GB" sz="1600" b="1" dirty="0">
                        <a:solidFill>
                          <a:srgbClr val="333333"/>
                        </a:solidFill>
                        <a:effectLst/>
                        <a:latin typeface="Calibri" panose="020F0502020204030204" pitchFamily="34" charset="0"/>
                        <a:ea typeface="Times New Roman" panose="02020603050405020304" pitchFamily="18" charset="0"/>
                      </a:endParaRPr>
                    </a:p>
                    <a:p>
                      <a:pPr algn="l"/>
                      <a:endParaRPr lang="en-GB" sz="1600" b="1"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l"/>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minimise the risk of this happening, people with diabetes should ensure they control their blood sugar levels, and blood cholesterol and attend diabetic eye screening appointments.</a:t>
                      </a:r>
                      <a:r>
                        <a:rPr lang="en-GB" sz="16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  </a:t>
                      </a:r>
                      <a:endParaRPr lang="en-GB" sz="1600" dirty="0">
                        <a:solidFill>
                          <a:srgbClr val="333333"/>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tc>
                <a:extLst>
                  <a:ext uri="{0D108BD9-81ED-4DB2-BD59-A6C34878D82A}">
                    <a16:rowId xmlns:a16="http://schemas.microsoft.com/office/drawing/2014/main" val="3105536668"/>
                  </a:ext>
                </a:extLst>
              </a:tr>
            </a:tbl>
          </a:graphicData>
        </a:graphic>
      </p:graphicFrame>
      <p:pic>
        <p:nvPicPr>
          <p:cNvPr id="2" name="Picture 1">
            <a:extLst>
              <a:ext uri="{FF2B5EF4-FFF2-40B4-BE49-F238E27FC236}">
                <a16:creationId xmlns:a16="http://schemas.microsoft.com/office/drawing/2014/main" id="{3766CEC4-915F-46BB-AEB4-2444DB962C7C}"/>
              </a:ext>
            </a:extLst>
          </p:cNvPr>
          <p:cNvPicPr>
            <a:picLocks noChangeAspect="1"/>
          </p:cNvPicPr>
          <p:nvPr/>
        </p:nvPicPr>
        <p:blipFill>
          <a:blip r:embed="rId7"/>
          <a:stretch>
            <a:fillRect/>
          </a:stretch>
        </p:blipFill>
        <p:spPr>
          <a:xfrm>
            <a:off x="4939322" y="1866764"/>
            <a:ext cx="4462585" cy="3124471"/>
          </a:xfrm>
          <a:prstGeom prst="rect">
            <a:avLst/>
          </a:prstGeom>
        </p:spPr>
      </p:pic>
      <p:pic>
        <p:nvPicPr>
          <p:cNvPr id="12" name="Audio 11">
            <a:hlinkClick r:id="" action="ppaction://media"/>
            <a:extLst>
              <a:ext uri="{FF2B5EF4-FFF2-40B4-BE49-F238E27FC236}">
                <a16:creationId xmlns:a16="http://schemas.microsoft.com/office/drawing/2014/main" id="{492B158C-3DC3-41A4-A08F-3054C0D044C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09204102"/>
      </p:ext>
    </p:extLst>
  </p:cSld>
  <p:clrMapOvr>
    <a:masterClrMapping/>
  </p:clrMapOvr>
  <p:transition advTm="394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26647" y="85689"/>
            <a:ext cx="8823568" cy="842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None/>
              <a:defRPr/>
            </a:pPr>
            <a:endParaRPr lang="en-GB" b="1" dirty="0">
              <a:latin typeface="+mj-lt"/>
            </a:endParaRPr>
          </a:p>
        </p:txBody>
      </p:sp>
      <p:sp>
        <p:nvSpPr>
          <p:cNvPr id="9" name="Text Placeholder 3"/>
          <p:cNvSpPr txBox="1">
            <a:spLocks/>
          </p:cNvSpPr>
          <p:nvPr/>
        </p:nvSpPr>
        <p:spPr>
          <a:xfrm>
            <a:off x="140433" y="1173407"/>
            <a:ext cx="4728552" cy="5516562"/>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defRPr/>
            </a:pPr>
            <a:endParaRPr lang="en-GB" dirty="0">
              <a:solidFill>
                <a:srgbClr val="0070C0"/>
              </a:solidFill>
              <a:latin typeface="Calibri"/>
            </a:endParaRPr>
          </a:p>
        </p:txBody>
      </p:sp>
      <p:pic>
        <p:nvPicPr>
          <p:cNvPr id="5" name="Picture 4">
            <a:extLst>
              <a:ext uri="{FF2B5EF4-FFF2-40B4-BE49-F238E27FC236}">
                <a16:creationId xmlns:a16="http://schemas.microsoft.com/office/drawing/2014/main" id="{A2132E7D-57E6-45EB-AB74-0D75F5C87638}"/>
              </a:ext>
            </a:extLst>
          </p:cNvPr>
          <p:cNvPicPr>
            <a:picLocks noChangeAspect="1"/>
          </p:cNvPicPr>
          <p:nvPr/>
        </p:nvPicPr>
        <p:blipFill>
          <a:blip r:embed="rId5"/>
          <a:stretch>
            <a:fillRect/>
          </a:stretch>
        </p:blipFill>
        <p:spPr>
          <a:xfrm>
            <a:off x="437663" y="273538"/>
            <a:ext cx="8307752" cy="6416431"/>
          </a:xfrm>
          <a:prstGeom prst="rect">
            <a:avLst/>
          </a:prstGeom>
        </p:spPr>
      </p:pic>
      <p:pic>
        <p:nvPicPr>
          <p:cNvPr id="10" name="Audio 9">
            <a:hlinkClick r:id="" action="ppaction://media"/>
            <a:extLst>
              <a:ext uri="{FF2B5EF4-FFF2-40B4-BE49-F238E27FC236}">
                <a16:creationId xmlns:a16="http://schemas.microsoft.com/office/drawing/2014/main" id="{0A66A740-9902-43A6-9469-9271CA14C6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64239111"/>
      </p:ext>
    </p:extLst>
  </p:cSld>
  <p:clrMapOvr>
    <a:masterClrMapping/>
  </p:clrMapOvr>
  <p:transition advTm="178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953506FCD1C4C8F6E07214A8733A6" ma:contentTypeVersion="17" ma:contentTypeDescription="Create a new document." ma:contentTypeScope="" ma:versionID="524d5de1edf97ee951ed4d6441c6e7fc">
  <xsd:schema xmlns:xsd="http://www.w3.org/2001/XMLSchema" xmlns:xs="http://www.w3.org/2001/XMLSchema" xmlns:p="http://schemas.microsoft.com/office/2006/metadata/properties" xmlns:ns1="http://schemas.microsoft.com/sharepoint/v3" xmlns:ns2="a73cbebc-d5b2-420a-85ad-1980d787f06b" xmlns:ns3="c8c42c40-992c-4567-836e-25662bb77c29" targetNamespace="http://schemas.microsoft.com/office/2006/metadata/properties" ma:root="true" ma:fieldsID="2f7b98b9248715ee6b02fcf8637c945e" ns1:_="" ns2:_="" ns3:_="">
    <xsd:import namespace="http://schemas.microsoft.com/sharepoint/v3"/>
    <xsd:import namespace="a73cbebc-d5b2-420a-85ad-1980d787f06b"/>
    <xsd:import namespace="c8c42c40-992c-4567-836e-25662bb77c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Programme" minOccurs="0"/>
                <xsd:element ref="ns3:MediaLengthInSecond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cbebc-d5b2-420a-85ad-1980d787f0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c42c40-992c-4567-836e-25662bb77c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description="" ma:indexed="true"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Programme" ma:index="22" nillable="true" ma:displayName="Programme" ma:format="Dropdown" ma:internalName="Programm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Date" ma:index="24"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73cbebc-d5b2-420a-85ad-1980d787f06b">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UserInfo>
        <DisplayName>Sarah Cooper</DisplayName>
        <AccountId>1135</AccountId>
        <AccountType/>
      </UserInfo>
    </SharedWithUsers>
    <_ip_UnifiedCompliancePolicyUIAction xmlns="http://schemas.microsoft.com/sharepoint/v3" xsi:nil="true"/>
    <_ip_UnifiedCompliancePolicyProperties xmlns="http://schemas.microsoft.com/sharepoint/v3" xsi:nil="true"/>
    <Programme xmlns="c8c42c40-992c-4567-836e-25662bb77c29" xsi:nil="true"/>
    <Date xmlns="c8c42c40-992c-4567-836e-25662bb77c29" xsi:nil="true"/>
  </documentManagement>
</p:properties>
</file>

<file path=customXml/itemProps1.xml><?xml version="1.0" encoding="utf-8"?>
<ds:datastoreItem xmlns:ds="http://schemas.openxmlformats.org/officeDocument/2006/customXml" ds:itemID="{DA301870-E6BD-4328-83E5-AE0447898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cbebc-d5b2-420a-85ad-1980d787f06b"/>
    <ds:schemaRef ds:uri="c8c42c40-992c-4567-836e-25662bb77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schemas.microsoft.com/office/2006/documentManagement/types"/>
    <ds:schemaRef ds:uri="f90e7bc6-a3db-487f-b513-bfabef5bed32"/>
    <ds:schemaRef ds:uri="http://purl.org/dc/elements/1.1/"/>
    <ds:schemaRef ds:uri="http://www.w3.org/XML/1998/namespace"/>
    <ds:schemaRef ds:uri="cccaf3ac-2de9-44d4-aa31-54302fceb5f7"/>
    <ds:schemaRef ds:uri="http://schemas.microsoft.com/office/infopath/2007/PartnerControls"/>
    <ds:schemaRef ds:uri="http://purl.org/dc/terms/"/>
    <ds:schemaRef ds:uri="http://schemas.microsoft.com/office/2006/metadata/properties"/>
    <ds:schemaRef ds:uri="http://schemas.openxmlformats.org/package/2006/metadata/core-properties"/>
    <ds:schemaRef ds:uri="5d66da30-c57e-467e-bd92-94ce3dcc2d9c"/>
    <ds:schemaRef ds:uri="http://purl.org/dc/dcmitype/"/>
    <ds:schemaRef ds:uri="a73cbebc-d5b2-420a-85ad-1980d787f06b"/>
    <ds:schemaRef ds:uri="http://schemas.microsoft.com/sharepoint/v3"/>
    <ds:schemaRef ds:uri="c8c42c40-992c-4567-836e-25662bb77c29"/>
  </ds:schemaRefs>
</ds:datastoreItem>
</file>

<file path=docProps/app.xml><?xml version="1.0" encoding="utf-8"?>
<Properties xmlns="http://schemas.openxmlformats.org/officeDocument/2006/extended-properties" xmlns:vt="http://schemas.openxmlformats.org/officeDocument/2006/docPropsVTypes">
  <TotalTime>161</TotalTime>
  <Words>308</Words>
  <Application>Microsoft Office PowerPoint</Application>
  <PresentationFormat>On-screen Show (4:3)</PresentationFormat>
  <Paragraphs>25</Paragraphs>
  <Slides>7</Slides>
  <Notes>5</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Abdominal Aortic Aneurysm  AAA        </vt:lpstr>
      <vt:lpstr>PowerPoint Presentation</vt:lpstr>
      <vt:lpstr>PowerPoint Presentation</vt:lpstr>
      <vt:lpstr>Diabetic Eye Screening  DES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and Immunisation  A local picture of Sheffield     Katie Markham &amp; Tracey Archer PHE Screening &amp; Immunisation Team</dc:title>
  <dc:creator>Archer, Tracey</dc:creator>
  <cp:lastModifiedBy>ELAINE HOLT</cp:lastModifiedBy>
  <cp:revision>23</cp:revision>
  <dcterms:created xsi:type="dcterms:W3CDTF">2019-05-07T09:52:36Z</dcterms:created>
  <dcterms:modified xsi:type="dcterms:W3CDTF">2022-03-17T11:19:01Z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0x01010075F953506FCD1C4C8F6E07214A8733A6</vt:lpwstr>
  </property>
</Properties>
</file>