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1BC9A-5D07-4955-8F67-74EE52BC4832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E78A4-5FD7-4276-A0F9-732BE1D14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6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crwin.crnet.org\dfs\bus\Data\CR-UK\PC\COMMUNICATIONS\GROUPS\Local%20Engagement%20&amp;%20Influencing\Health%20Professional%20Engagement\HPEF\6.%20Toolkit\4.%20Final%20Tools\Preven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crwin.crnet.org\dfs\bus\Data\CR-UK\PC\COMMUNICATIONS\GROUPS\Local%20Engagement%20&amp;%20Influencing\Health%20Professional%20Engagement\HPEF\6.%20Toolkit\4.%20Final%20Tools\Prevent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100" dirty="0">
                <a:solidFill>
                  <a:schemeClr val="accent6">
                    <a:lumMod val="10000"/>
                  </a:schemeClr>
                </a:solidFill>
              </a:rPr>
              <a:t>Fiona </a:t>
            </a:r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6A0FBBF-FB03-491A-93BD-63459322516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Aim of this slide: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To give some facts on bowel cancer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Key points: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Bowel cancer is the 4</a:t>
            </a:r>
            <a:r>
              <a:rPr lang="en-US" sz="1050" baseline="30000" dirty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most common cancer in the UK in 2014 (behind breast, prostate and lung cancer), there are around 40,000 new cases a year.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It is the second most common cause of cancer death in the UK in 2014 (behind lung cancer)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57% of people survive bowel cancer for 10 or more years </a:t>
            </a:r>
            <a:r>
              <a:rPr lang="en-GB" sz="1050" i="1" dirty="0">
                <a:solidFill>
                  <a:schemeClr val="accent6">
                    <a:lumMod val="10000"/>
                  </a:schemeClr>
                </a:solidFill>
              </a:rPr>
              <a:t>(2010-11, England and Wales).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The prognosis is better the earlier it is diagnosed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Around half of bowel cancer cases in the UK are linked to major lifestyle and other risk factors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Adaptations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Make sure you have the correct survival statistic for your country: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Scotland: 59.8% of people survive bowel cancer for 5 years (data from those diagnosed 2007-2011)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Northern Ireland: 56.3% of people survive bowel cancer for 5 years (data from those diagnosed 2005-2009)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Extra information 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How can someone reduce their risk of bowel cancer?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Things like a healthy diet and weight, drinking less alcohol, not smoking, being physically active and minimising exposure to radiation all reduce the risk of the disease. 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For more information on this see the prevention toolkit, which is saved here: </a:t>
            </a:r>
            <a:r>
              <a:rPr lang="en-GB" sz="1050" dirty="0">
                <a:hlinkClick r:id="rId3" action="ppaction://hlinkfile"/>
              </a:rPr>
              <a:t>G:\Local Engagement &amp; Influencing\Health Professional Engagement\HPEF\6. Toolkit\4. Final Tools\Prevention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Bowel cancer is more common in White people than in Asian or Black people. 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Bowel cancer deaths in England are more common in people living in the most deprived areas.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The facts for this slide come from the CRUK bowel cancer statistics webpage: http://www.cancerresearchuk.org/health-professional/cancer-statistics/statistics-by-cancer-type/bowel-cancer</a:t>
            </a:r>
          </a:p>
        </p:txBody>
      </p:sp>
      <p:sp>
        <p:nvSpPr>
          <p:cNvPr id="327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03FAB4B-2543-47CA-B8BC-8A73B413F16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Aim of this slide: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To give some facts on bowel cancer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Key points: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Bowel cancer is the 4</a:t>
            </a:r>
            <a:r>
              <a:rPr lang="en-US" sz="1050" baseline="30000" dirty="0">
                <a:solidFill>
                  <a:schemeClr val="accent6">
                    <a:lumMod val="10000"/>
                  </a:schemeClr>
                </a:solidFill>
              </a:rPr>
              <a:t>th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most common cancer in the UK in 2014 (behind breast, prostate and lung cancer), there are around 40,000 new cases a year.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It is the second most common cause of cancer death in the UK in 2014 (behind lung cancer)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57% of people survive bowel cancer for 10 or more years </a:t>
            </a:r>
            <a:r>
              <a:rPr lang="en-GB" sz="1050" i="1" dirty="0">
                <a:solidFill>
                  <a:schemeClr val="accent6">
                    <a:lumMod val="10000"/>
                  </a:schemeClr>
                </a:solidFill>
              </a:rPr>
              <a:t>(2010-11, England and Wales).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The prognosis is better the earlier it is diagnosed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Around half of bowel cancer cases in the UK are linked to major lifestyle and other risk factors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Adaptations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Make sure you have the correct survival statistic for your country: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Scotland: 59.8% of people survive bowel cancer for 5 years (data from those diagnosed 2007-2011)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Northern Ireland: 56.3% of people survive bowel cancer for 5 years (data from those diagnosed 2005-2009)</a:t>
            </a: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Extra information 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How can someone reduce their risk of bowel cancer?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Things like a healthy diet and weight, drinking less alcohol, not smoking, being physically active and minimising exposure to radiation all reduce the risk of the disease. 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For more information on this see the prevention toolkit, which is saved here: </a:t>
            </a:r>
            <a:r>
              <a:rPr lang="en-GB" sz="1050" dirty="0">
                <a:hlinkClick r:id="rId3" action="ppaction://hlinkfile"/>
              </a:rPr>
              <a:t>G:\Local Engagement &amp; Influencing\Health Professional Engagement\HPEF\6. Toolkit\4. Final Tools\Prevention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Bowel cancer is more common in White people than in Asian or Black people. 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Bowel cancer deaths in England are more common in people living in the most deprived areas.</a:t>
            </a:r>
          </a:p>
          <a:p>
            <a:pPr marL="171450" indent="-171450" defTabSz="45102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The facts for this slide come from the CRUK bowel cancer statistics webpage: http://www.cancerresearchuk.org/health-professional/cancer-statistics/statistics-by-cancer-type/bowel-cancer</a:t>
            </a:r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F1261C1-AAE1-4E4E-A0F6-AE050E8BBA6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THIS SLIDE IS FOR ENGLAND, WALES AND NORTHERN IRELAND ONLY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Aim of slide: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To introduce the FIT test to your audience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Key points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The FIT test is similar to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in that it detects traces of blood in poo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It has several advantages over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Results can be measured more reliably by machine 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Can be sensitive to a much smaller amount of blood – though it is likely to be introduced at roughly the same sensitivity as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Only one sample needed (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 needs 6, 2 from 3 poos)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A UK trial of FIT in 2014 showed a big impact on uptake, with a 7% absolute increase overall. It also showed increased uptake in groups with especially</a:t>
            </a:r>
            <a:r>
              <a:rPr lang="en-US" sz="105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low participation rates, such as men, and people living in more deprived areas.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It is important that people in all UK countries continue to complete their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kits and do not wait to be sent a FIT kit, as FIT will not be rolled out straight away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Discussion prompt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You might want to ask your audience whether they’ve heard of the FIT test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Extra information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England introducing FIT in Spring 2018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Scotland introducing FIT in Nov 2017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Wales still discussing timetable for introduction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NI considering introduction of FIT at the moment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PHE aren’t widely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publicising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the switch date so that people receiving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still complete their kit and don’t wait for FIT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You can read about the FIT pilot here: http://gut.bmj.com/content/early/2016/06/07/gutjnl-2015-310691 </a:t>
            </a: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68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7982AC5-621F-44CC-85D1-AA73D926AFB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THIS SLIDE IS FOR ENGLAND, WALES AND NORTHERN IRELAND ONLY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Aim of slide: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To introduce the FIT test to your audience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Key points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The FIT test is similar to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in that it detects traces of blood in poo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It has several advantages over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Results can be measured more reliably by machine 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Can be sensitive to a much smaller amount of blood – though it is likely to be introduced at roughly the same sensitivity as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Only one sample needed (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 needs 6, 2 from 3 poos)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A UK trial of FIT in 2014 showed a big impact on uptake, with a 7% absolute increase overall. It also showed increased uptake in groups with especially</a:t>
            </a:r>
            <a:r>
              <a:rPr lang="en-US" sz="1050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low participation rates, such as men, and people living in more deprived areas.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It is important that people in all UK countries continue to complete their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kits and do not wait to be sent a FIT kit, as FIT will not be rolled out straight away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Discussion prompt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You might want to ask your audience whether they’ve heard of the FIT test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u="sng" dirty="0">
                <a:solidFill>
                  <a:schemeClr val="accent6">
                    <a:lumMod val="10000"/>
                  </a:schemeClr>
                </a:solidFill>
              </a:rPr>
              <a:t>Extra information</a:t>
            </a:r>
            <a:endParaRPr lang="en-US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England introducing FIT in Spring 2018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Scotland introducing FIT in Nov 2017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Wales still discussing timetable for introduction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NI considering introduction of FIT at the moment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PHE aren’t widely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publicising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the switch date so that people receiving </a:t>
            </a:r>
            <a:r>
              <a:rPr lang="en-US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 still complete their kit and don’t wait for FIT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accent6">
                    <a:lumMod val="10000"/>
                  </a:schemeClr>
                </a:solidFill>
              </a:rPr>
              <a:t>You can read about the FIT pilot here: http://gut.bmj.com/content/early/2016/06/07/gutjnl-2015-310691 </a:t>
            </a: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E10041E-7D64-4DA7-BC42-4BB2B80A0E2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Only one test – seen a 7% increase in uptake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Key points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6 poo samples are needed within roughly a 10 day period from 3 separate bowel motions (needs to be at the lab within 14 days of the first sample being taken)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Some people have difficulties completing the test. Here are some suggestions for collecting a sample. 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CRUK have produced an animation video and factsheet with advice on completing an 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.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Discussion prompts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could ask your audience whether they have any other practical ideas for helping people complete the test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might want to show the bowel screening test animation video to your audience. The video can be accessed here: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https://www.youtube.com/watch?v=m2f-wY0C_1Q</a:t>
            </a: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could hand out the CRUK factsheet with advice on completing an 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 (factsheet can be downloaded here: http://publications.cancerresearchuk.org/cancertype/bowel/howtodoabowelscreeningtest.html)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Extra information: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The sample cannot be contaminated with toilet water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A83E77-E60B-4FB6-9945-25C87788BE8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Aim of this slide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: To give advice on completing the test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Key points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6 poo samples are needed within roughly a 10 day period from 3 separate bowel motions (needs to be at the lab within 14 days of the first sample being taken)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Some people have difficulties completing the test. Here are some suggestions for collecting a sample. 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CRUK have produced an animation video and factsheet with advice on completing an 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.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Discussion prompts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could ask your audience whether they have any other practical ideas for helping people complete the test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might want to show the bowel screening test animation video to your audience. The video can be accessed here: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https://www.youtube.com/watch?v=m2f-wY0C_1Q</a:t>
            </a: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could hand out the CRUK factsheet with advice on completing an 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 (factsheet can be downloaded here: http://publications.cancerresearchuk.org/cancertype/bowel/howtodoabowelscreeningtest.html)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Extra information: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The sample cannot be contaminated with toilet water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538AF5-E459-40D0-A24E-CB4D25DA9F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Aim of this slide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: To give advice on completing the test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Key points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6 poo samples are needed within roughly a 10 day period from 3 separate bowel motions (needs to be at the lab within 14 days of the first sample being taken)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Some people have difficulties completing the test. Here are some suggestions for collecting a sample. 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CRUK have produced an animation video and factsheet with advice on completing an 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.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u="sng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Discussion prompts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could ask your audience whether they have any other practical ideas for helping people complete the test</a:t>
            </a: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might want to show the bowel screening test animation video to your audience. The video can be accessed here: 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https://www.youtube.com/watch?v=m2f-wY0C_1Q</a:t>
            </a: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You could hand out the CRUK factsheet with advice on completing an </a:t>
            </a:r>
            <a:r>
              <a:rPr lang="en-GB" sz="1050" dirty="0" err="1">
                <a:solidFill>
                  <a:schemeClr val="accent6">
                    <a:lumMod val="10000"/>
                  </a:schemeClr>
                </a:solidFill>
              </a:rPr>
              <a:t>FOBt</a:t>
            </a: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 (factsheet can be downloaded here: http://publications.cancerresearchuk.org/cancertype/bowel/howtodoabowelscreeningtest.html)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u="sng" dirty="0">
                <a:solidFill>
                  <a:schemeClr val="accent6">
                    <a:lumMod val="10000"/>
                  </a:schemeClr>
                </a:solidFill>
              </a:rPr>
              <a:t>Extra information: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chemeClr val="accent6">
                    <a:lumMod val="10000"/>
                  </a:schemeClr>
                </a:solidFill>
              </a:rPr>
              <a:t>The sample cannot be contaminated with toilet water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679A4E-D931-4ED3-A3AA-2F6C3998F26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Aim of this slide</a:t>
            </a:r>
            <a:r>
              <a:rPr lang="en-GB" altLang="en-US" sz="1000">
                <a:solidFill>
                  <a:srgbClr val="1E0E01"/>
                </a:solidFill>
              </a:rPr>
              <a:t>: To explain what a colonoscopy is and what the outcomes can be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Key points: </a:t>
            </a:r>
            <a:endParaRPr lang="en-GB" altLang="en-US" sz="1000" i="1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Colonoscopy is usually recommended for people with an abnormal FOBt result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Before a colonoscopy patients will have an appointment with a specialist nurse to talk through the procedure and determine whether they are fit to take part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colonoscopy usually takes place in the endoscopy unit of a hospital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During a colonoscopy a flexible tube with a camera is inserted into the bowel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endoscopist will let the person know if they had to take any biopsies or remove polyps.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biopsies are taken, they may need to wait up to 3 weeks to get the results.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Patients will be sent a letter explaining the results of their colonoscopy and their GP will also get the results.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If cancer is found, the patient will be given an appointment to see a specialist as soon as possible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For every 100 people having a colonoscopy: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50 have neither cancer nor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40 have polyps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10 have cancer</a:t>
            </a:r>
            <a:endParaRPr lang="en-US" altLang="en-US" sz="1000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Adaptations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000">
                <a:solidFill>
                  <a:srgbClr val="1E0E01"/>
                </a:solidFill>
              </a:rPr>
              <a:t>You may feel this slide is less relevant for certain audiences eg. pharmacists.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u="sng">
              <a:solidFill>
                <a:srgbClr val="1E0E0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000" u="sng">
                <a:solidFill>
                  <a:srgbClr val="1E0E01"/>
                </a:solidFill>
              </a:rPr>
              <a:t>Extra information: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statistics on the slide are quoted in the English and Scottish official leaflets. They are from England and come from the Logan et al paper, published in 2012 http://gut.bmj.com/content/61/10/1439 )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 test itself takes about 30 minutes, but the whole appointment can take up to 4 hours.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People can be sedated if they wish or have painkillers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en-US" sz="1000">
                <a:solidFill>
                  <a:srgbClr val="1E0E01"/>
                </a:solidFill>
              </a:rPr>
              <a:t>There is a CRUK video ‘having a colonoscopy’, available here: https://www.youtube.com/watch?v=Q7FWQ7cy8kQ 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  <a:p>
            <a:pPr eaLnBrk="1" hangingPunct="1">
              <a:spcBef>
                <a:spcPct val="0"/>
              </a:spcBef>
            </a:pPr>
            <a:endParaRPr lang="en-GB" altLang="en-US" sz="1000"/>
          </a:p>
        </p:txBody>
      </p:sp>
      <p:sp>
        <p:nvSpPr>
          <p:cNvPr id="471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9B0341-C1DE-41B5-AD3B-7B2B2864430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07AD-83B9-4C18-8998-70E46882D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CC20B-BF15-483B-90E7-BAD504913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148A9-C304-49AA-990E-5FCE453F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A52BD-EA9B-48FB-8F23-C39A741B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AC4B2-5947-470D-829E-D253FB15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38619-760B-4EAB-A283-47E5BF4E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5E575-690B-40F8-B2B0-2A33FDDE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1C994-90DB-41FD-BEF8-C4FE3C65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85AD9-BCB2-421C-A70B-EBB16947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F334-D423-4896-B030-70FE402A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246DC-D81E-4955-AA72-EF84930B5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F335C-2B0D-43F3-8786-5C2CD7A00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180F2-3FC3-4C47-A285-64437163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6AEDF-6F21-445F-A8CE-4D938B33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1C56-6ED9-4929-969B-220CC2F8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0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holding devic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oards-4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1" t="-3844"/>
          <a:stretch>
            <a:fillRect/>
          </a:stretch>
        </p:blipFill>
        <p:spPr bwMode="auto">
          <a:xfrm>
            <a:off x="5791200" y="2587626"/>
            <a:ext cx="6400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7788017" y="4529670"/>
            <a:ext cx="3853651" cy="1919109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600" b="1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8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686051" y="1"/>
            <a:ext cx="9505949" cy="1063625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0"/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5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2686051" y="1"/>
            <a:ext cx="9505949" cy="1063625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824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1376-D5E2-40D3-BA36-EC81803A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58F7-136D-4D19-A25A-A910E1AC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83AF7-7C89-4422-858C-B106C799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AC546-6EB2-4D51-AE14-A7146CAC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9436F-F73F-4667-B244-97027C53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7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869B-6FBC-4671-B5D9-4E395F4D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C981B-CE86-4A2B-8BE0-BAF460D01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8CAA-9004-4457-A0D5-5644FACD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E4B5F-0791-4C00-829F-4B3BBC5E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45087-3D1C-492E-8173-901A4581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1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C20A-903C-4B3E-A0B8-B3FBEF95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1361-941A-4FB8-9E55-1A731E817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1504-7B31-4AFF-97E0-56923838D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C8756-633A-48C4-A4F1-7535164B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92B47-C798-4F83-A6E1-5B59C99F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C14A4-4A0E-44C4-A167-0EF71B6A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F55F-E68E-4130-9227-6BA37D70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01BF4-1066-4452-82B2-15AB5A47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398AD-864D-4644-B2C2-6EF0F0EA5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2D76E-A6B7-45C2-B66F-B98D30CB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ECEE3-A987-4B3B-82AF-1E76FCFED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160A7-6222-41F8-AEA2-65BFAAC5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0A618-55B1-41A2-8252-CDBD716B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484B3-4EB5-4565-9096-ECB482B0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3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9A52-D4B6-41F0-A37A-2CBB8870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431DE-AB9F-4C13-BCF9-22810CDA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425D-65A3-49E8-8793-D0621E2F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13416-01F8-4B53-90AF-83472785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F00A1-E9C2-44CF-A316-AFCC010C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FA635-C039-4D4F-AC6A-44822CE7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F7E0-FE3C-4675-878E-B84A67C7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64FD-BFF5-4144-89F1-49B38929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A4FC-F6BF-41C6-9767-B160496D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3677F-9630-49E1-B9C3-C6191B55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92E9F-ECE9-4B25-816C-8C3EEFAD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5C661-37EE-49DF-94D3-9EC04897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5A0DC-9444-416F-B25E-CD27A220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4009-30EA-4F30-A0A8-718FBD1A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F0664-AE87-48C8-8014-7F1DE7610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0A7C3-0026-4B3A-B03B-3CF89553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F8A5C-EC8F-4450-9128-5C68AB0D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68100-4F62-4C05-8C61-90320E79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FE5FC-DA5D-45A2-A228-0D2640ED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F4B8A-057E-46EB-9C68-D89E503E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04C8C-3946-43A5-96ED-1B653AAE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2BE08-FBAC-4A53-AC0A-7C0F7C02B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B296-BE17-43F1-B1AA-54757396EDC7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1643F-A260-4512-850A-80064ADE3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B05F-7FBD-4C6D-8E75-8034DB561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2EE0-D2EA-461F-8670-09E18A355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4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emf"/><Relationship Id="rId5" Type="http://schemas.openxmlformats.org/officeDocument/2006/relationships/hyperlink" Target="https://www.youtube.com/watch?v=il6VSceMWfM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340600" y="4348164"/>
            <a:ext cx="2890838" cy="1101725"/>
          </a:xfrm>
        </p:spPr>
        <p:txBody>
          <a:bodyPr/>
          <a:lstStyle/>
          <a:p>
            <a:r>
              <a:rPr lang="en-GB" altLang="en-US"/>
              <a:t>BOWEL SCREENING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243CC10-66B5-4176-93FC-98E6E1B95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30"/>
    </mc:Choice>
    <mc:Fallback>
      <p:transition spd="slow" advTm="13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ChangeArrowheads="1"/>
          </p:cNvSpPr>
          <p:nvPr/>
        </p:nvSpPr>
        <p:spPr bwMode="auto">
          <a:xfrm>
            <a:off x="2120259" y="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2"/>
                </a:solidFill>
              </a:rPr>
              <a:t>Bowel Cancer Facts</a:t>
            </a: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1735138" y="2133601"/>
            <a:ext cx="6953250" cy="32432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400" b="1" dirty="0">
                <a:solidFill>
                  <a:schemeClr val="tx2"/>
                </a:solidFill>
              </a:rPr>
              <a:t>Bowel cancer is the </a:t>
            </a:r>
            <a:r>
              <a:rPr lang="en-GB" sz="2400" b="1" dirty="0">
                <a:solidFill>
                  <a:srgbClr val="FF0097"/>
                </a:solidFill>
              </a:rPr>
              <a:t>4</a:t>
            </a:r>
            <a:r>
              <a:rPr lang="en-GB" sz="2400" b="1" baseline="30000" dirty="0">
                <a:solidFill>
                  <a:srgbClr val="FF0097"/>
                </a:solidFill>
              </a:rPr>
              <a:t>th</a:t>
            </a:r>
            <a:r>
              <a:rPr lang="en-GB" sz="2400" b="1" dirty="0">
                <a:solidFill>
                  <a:srgbClr val="FF0097"/>
                </a:solidFill>
              </a:rPr>
              <a:t> most common</a:t>
            </a:r>
            <a:r>
              <a:rPr lang="en-GB" sz="2400" b="1" dirty="0">
                <a:solidFill>
                  <a:schemeClr val="tx2"/>
                </a:solidFill>
              </a:rPr>
              <a:t> cancer in the UK</a:t>
            </a:r>
          </a:p>
          <a:p>
            <a:pPr marL="0" indent="0">
              <a:buNone/>
              <a:defRPr/>
            </a:pPr>
            <a:endParaRPr lang="en-GB" sz="1050" b="1" dirty="0"/>
          </a:p>
          <a:p>
            <a:pPr marL="0" indent="0">
              <a:buNone/>
              <a:defRPr/>
            </a:pPr>
            <a:r>
              <a:rPr lang="en-GB" sz="2400" b="1" dirty="0">
                <a:solidFill>
                  <a:schemeClr val="tx2"/>
                </a:solidFill>
              </a:rPr>
              <a:t>Around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FF0097"/>
                </a:solidFill>
              </a:rPr>
              <a:t>16,000 deaths </a:t>
            </a:r>
            <a:r>
              <a:rPr lang="en-GB" sz="2400" b="1" dirty="0">
                <a:solidFill>
                  <a:schemeClr val="tx2"/>
                </a:solidFill>
              </a:rPr>
              <a:t>a year</a:t>
            </a:r>
          </a:p>
          <a:p>
            <a:pPr marL="0" indent="0">
              <a:buNone/>
              <a:defRPr/>
            </a:pPr>
            <a:endParaRPr lang="en-GB" sz="1000" b="1" dirty="0"/>
          </a:p>
          <a:p>
            <a:pPr marL="0" indent="0">
              <a:buNone/>
              <a:defRPr/>
            </a:pPr>
            <a:r>
              <a:rPr lang="en-GB" sz="2400" b="1" dirty="0">
                <a:solidFill>
                  <a:srgbClr val="FF0097"/>
                </a:solidFill>
              </a:rPr>
              <a:t>57% of people survive </a:t>
            </a:r>
            <a:r>
              <a:rPr lang="en-GB" sz="2400" b="1" dirty="0">
                <a:solidFill>
                  <a:schemeClr val="tx2"/>
                </a:solidFill>
              </a:rPr>
              <a:t>bowel cancer for 10 or more years</a:t>
            </a:r>
          </a:p>
          <a:p>
            <a:pPr marL="0" indent="0">
              <a:buNone/>
              <a:defRPr/>
            </a:pPr>
            <a:endParaRPr lang="en-GB" sz="1000" b="1" dirty="0"/>
          </a:p>
          <a:p>
            <a:pPr marL="0" indent="0">
              <a:buNone/>
              <a:defRPr/>
            </a:pPr>
            <a:r>
              <a:rPr lang="en-US" sz="2400" b="1" dirty="0">
                <a:solidFill>
                  <a:schemeClr val="tx2"/>
                </a:solidFill>
              </a:rPr>
              <a:t>More than </a:t>
            </a:r>
            <a:r>
              <a:rPr lang="en-US" sz="2400" b="1" dirty="0">
                <a:solidFill>
                  <a:srgbClr val="FF0097"/>
                </a:solidFill>
              </a:rPr>
              <a:t>50%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of bowel cancer cases </a:t>
            </a:r>
            <a:r>
              <a:rPr lang="en-GB" sz="2400" b="1" dirty="0">
                <a:solidFill>
                  <a:schemeClr val="tx2"/>
                </a:solidFill>
              </a:rPr>
              <a:t>are linked to major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FF0097"/>
                </a:solidFill>
              </a:rPr>
              <a:t>lifestyle and other risk factors</a:t>
            </a:r>
            <a:endParaRPr lang="en-US" sz="2400" b="1" dirty="0">
              <a:solidFill>
                <a:srgbClr val="FF0097"/>
              </a:solidFill>
            </a:endParaRP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</p:txBody>
      </p:sp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9" y="2781300"/>
            <a:ext cx="1927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8DBE4AA-7032-45CA-892B-9C1A477D6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08991"/>
      </p:ext>
    </p:extLst>
  </p:cSld>
  <p:clrMapOvr>
    <a:masterClrMapping/>
  </p:clrMapOvr>
  <p:transition advTm="27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ChangeArrowheads="1"/>
          </p:cNvSpPr>
          <p:nvPr/>
        </p:nvSpPr>
        <p:spPr bwMode="auto">
          <a:xfrm>
            <a:off x="2145800" y="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2"/>
                </a:solidFill>
              </a:rPr>
              <a:t>Bowel Cancer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2"/>
                </a:solidFill>
              </a:rPr>
              <a:t>Common Symptoms </a:t>
            </a:r>
          </a:p>
        </p:txBody>
      </p:sp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9" y="2060576"/>
            <a:ext cx="893762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CD5452E-AB1A-4E55-A348-9D31531FE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0219"/>
      </p:ext>
    </p:extLst>
  </p:cSld>
  <p:clrMapOvr>
    <a:masterClrMapping/>
  </p:clrMapOvr>
  <p:transition advTm="47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 noChangeArrowheads="1"/>
          </p:cNvSpPr>
          <p:nvPr/>
        </p:nvSpPr>
        <p:spPr bwMode="auto">
          <a:xfrm>
            <a:off x="1631951" y="188913"/>
            <a:ext cx="8531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2"/>
                </a:solidFill>
              </a:rPr>
              <a:t>FIT Test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339">
            <a:off x="3409950" y="2667001"/>
            <a:ext cx="53721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084388" y="1125539"/>
            <a:ext cx="76247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6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2"/>
                </a:solidFill>
              </a:rPr>
              <a:t>Faecal Immunochemical Test (FIT)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b="1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97D5079-C8F2-42A3-8570-ABB8C102A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2567"/>
      </p:ext>
    </p:extLst>
  </p:cSld>
  <p:clrMapOvr>
    <a:masterClrMapping/>
  </p:clrMapOvr>
  <p:transition advTm="14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 noChangeArrowheads="1"/>
          </p:cNvSpPr>
          <p:nvPr/>
        </p:nvSpPr>
        <p:spPr bwMode="auto">
          <a:xfrm>
            <a:off x="1703389" y="115888"/>
            <a:ext cx="8531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2"/>
                </a:solidFill>
              </a:rPr>
              <a:t>What is FIT?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>
            <a:fillRect/>
          </a:stretch>
        </p:blipFill>
        <p:spPr bwMode="auto">
          <a:xfrm>
            <a:off x="8450264" y="2770189"/>
            <a:ext cx="19780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714" y="1484313"/>
            <a:ext cx="6370637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sz="2400" b="1" dirty="0">
                <a:solidFill>
                  <a:schemeClr val="tx2"/>
                </a:solidFill>
                <a:latin typeface="Calibri"/>
                <a:cs typeface="Arial" panose="020B0604020202020204" pitchFamily="34" charset="0"/>
              </a:rPr>
              <a:t>What is FIT?</a:t>
            </a:r>
          </a:p>
          <a:p>
            <a:pPr defTabSz="457200">
              <a:defRPr/>
            </a:pPr>
            <a:endParaRPr lang="en-GB" sz="2400" b="1" dirty="0">
              <a:solidFill>
                <a:srgbClr val="2E008B"/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It is </a:t>
            </a:r>
            <a:r>
              <a:rPr lang="en-GB" altLang="en-US" sz="2400" b="1" dirty="0">
                <a:solidFill>
                  <a:srgbClr val="FF3399"/>
                </a:solidFill>
                <a:cs typeface="Arial" panose="020B0604020202020204" pitchFamily="34" charset="0"/>
              </a:rPr>
              <a:t>NOT a test to find cancer</a:t>
            </a:r>
            <a:r>
              <a:rPr lang="en-GB" altLang="en-US" sz="2400" b="1" dirty="0">
                <a:cs typeface="Arial" panose="020B0604020202020204" pitchFamily="34" charset="0"/>
              </a:rPr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2E008B"/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defTabSz="45720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tx2"/>
                </a:solidFill>
                <a:latin typeface="Calibri"/>
                <a:cs typeface="Arial" panose="020B0604020202020204" pitchFamily="34" charset="0"/>
              </a:rPr>
              <a:t>It is a test to </a:t>
            </a:r>
            <a:r>
              <a:rPr lang="en-GB" sz="2400" b="1" dirty="0">
                <a:solidFill>
                  <a:srgbClr val="FF0097"/>
                </a:solidFill>
                <a:latin typeface="Calibri"/>
                <a:cs typeface="Arial" panose="020B0604020202020204" pitchFamily="34" charset="0"/>
              </a:rPr>
              <a:t>detect and quantify </a:t>
            </a:r>
            <a:r>
              <a:rPr lang="en-GB" sz="2400" b="1" dirty="0">
                <a:solidFill>
                  <a:schemeClr val="tx2"/>
                </a:solidFill>
                <a:latin typeface="Calibri"/>
                <a:cs typeface="Arial" panose="020B0604020202020204" pitchFamily="34" charset="0"/>
              </a:rPr>
              <a:t>the amount of human blood in stool samples</a:t>
            </a:r>
          </a:p>
          <a:p>
            <a:pPr marL="342900" indent="-342900" defTabSz="45720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2E008B"/>
              </a:solidFill>
              <a:latin typeface="Calibri"/>
              <a:cs typeface="Arial" panose="020B0604020202020204" pitchFamily="34" charset="0"/>
            </a:endParaRPr>
          </a:p>
          <a:p>
            <a:pPr marL="342900" indent="-342900" defTabSz="45720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tx2"/>
                </a:solidFill>
                <a:cs typeface="Arial" panose="020B0604020202020204" pitchFamily="34" charset="0"/>
              </a:rPr>
              <a:t>An</a:t>
            </a:r>
            <a:r>
              <a:rPr lang="en-GB" sz="24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F3399"/>
                </a:solidFill>
                <a:cs typeface="Arial" panose="020B0604020202020204" pitchFamily="34" charset="0"/>
              </a:rPr>
              <a:t>abnormal result </a:t>
            </a:r>
            <a:r>
              <a:rPr lang="en-GB" sz="2400" b="1" dirty="0">
                <a:solidFill>
                  <a:schemeClr val="tx2"/>
                </a:solidFill>
                <a:cs typeface="Arial" panose="020B0604020202020204" pitchFamily="34" charset="0"/>
              </a:rPr>
              <a:t>suggests that there </a:t>
            </a:r>
            <a:r>
              <a:rPr lang="en-GB" sz="2400" b="1" dirty="0">
                <a:solidFill>
                  <a:srgbClr val="FF3399"/>
                </a:solidFill>
                <a:cs typeface="Arial" panose="020B0604020202020204" pitchFamily="34" charset="0"/>
              </a:rPr>
              <a:t>may be bleeding</a:t>
            </a:r>
            <a:r>
              <a:rPr lang="en-GB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cs typeface="Arial" panose="020B0604020202020204" pitchFamily="34" charset="0"/>
              </a:rPr>
              <a:t>within the gastrointestinal tract that requires further investigation </a:t>
            </a:r>
          </a:p>
          <a:p>
            <a:pPr defTabSz="457200">
              <a:buClr>
                <a:srgbClr val="2E008B"/>
              </a:buClr>
              <a:defRPr/>
            </a:pPr>
            <a:endParaRPr lang="en-GB" sz="2400" b="1" dirty="0">
              <a:cs typeface="Arial" panose="020B0604020202020204" pitchFamily="34" charset="0"/>
            </a:endParaRPr>
          </a:p>
          <a:p>
            <a:pPr marL="342900" indent="-342900" defTabSz="457200">
              <a:buClr>
                <a:srgbClr val="2E008B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tx2"/>
                </a:solidFill>
                <a:cs typeface="Arial" panose="020B0604020202020204" pitchFamily="34" charset="0"/>
              </a:rPr>
              <a:t>Those with an abnormal result are then invited for further testing via a </a:t>
            </a:r>
            <a:r>
              <a:rPr lang="en-GB" sz="2400" b="1" dirty="0">
                <a:solidFill>
                  <a:srgbClr val="FF3399"/>
                </a:solidFill>
                <a:cs typeface="Arial" panose="020B0604020202020204" pitchFamily="34" charset="0"/>
              </a:rPr>
              <a:t>colonoscopy</a:t>
            </a:r>
            <a:endParaRPr lang="en-GB" sz="2400" b="1" dirty="0">
              <a:solidFill>
                <a:srgbClr val="7030A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468936-38F4-494F-956C-A18E9F2F6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8744"/>
      </p:ext>
    </p:extLst>
  </p:cSld>
  <p:clrMapOvr>
    <a:masterClrMapping/>
  </p:clrMapOvr>
  <p:transition advTm="28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084102" y="33910"/>
            <a:ext cx="657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FIT: Practical Tips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939" y="4795838"/>
            <a:ext cx="5551487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br>
              <a:rPr lang="en-GB" sz="2400" dirty="0">
                <a:solidFill>
                  <a:schemeClr val="bg2"/>
                </a:solidFill>
                <a:cs typeface="Arial" panose="020B0604020202020204" pitchFamily="34" charset="0"/>
              </a:rPr>
            </a:br>
            <a:r>
              <a:rPr lang="en-GB" sz="21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Only 1 poo sample is needed</a:t>
            </a:r>
          </a:p>
          <a:p>
            <a:pPr>
              <a:defRPr/>
            </a:pPr>
            <a:endParaRPr lang="en-GB" sz="135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srgbClr val="0070C0"/>
                </a:solidFill>
                <a:cs typeface="Arial" panose="020B0604020202020204" pitchFamily="34" charset="0"/>
              </a:rPr>
              <a:t>How to complete the bowel screening test animation: </a:t>
            </a:r>
            <a:r>
              <a:rPr lang="en-GB" sz="1400" dirty="0">
                <a:cs typeface="Arial" panose="020B0604020202020204" pitchFamily="34" charset="0"/>
                <a:hlinkClick r:id="rId5"/>
              </a:rPr>
              <a:t>https://www.youtube.com/watch?v=il6VSceMWfM</a:t>
            </a:r>
            <a:endParaRPr lang="en-GB" sz="14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dirty="0">
                <a:cs typeface="Arial" panose="020B0604020202020204" pitchFamily="34" charset="0"/>
              </a:rPr>
              <a:t> 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defRPr/>
            </a:pPr>
            <a:endParaRPr lang="en-GB" sz="1350" dirty="0">
              <a:cs typeface="Arial" panose="020B0604020202020204" pitchFamily="34" charset="0"/>
            </a:endParaRPr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5" y="1497014"/>
            <a:ext cx="8396288" cy="3298825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7E6E99-6CDD-4D69-9BF2-210AF4CAD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2241" y="969109"/>
            <a:ext cx="8527519" cy="423169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928B2AD-DDE4-4B8A-8264-39546ECFD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53628"/>
      </p:ext>
    </p:extLst>
  </p:cSld>
  <p:clrMapOvr>
    <a:masterClrMapping/>
  </p:clrMapOvr>
  <p:transition advTm="9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806700" y="274637"/>
            <a:ext cx="657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FIT</a:t>
            </a:r>
            <a:r>
              <a:rPr lang="en-GB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339">
            <a:off x="7651750" y="1981201"/>
            <a:ext cx="27051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5221" y="1412876"/>
            <a:ext cx="7313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Men and women aged between 60-74 are invited every 2 years. (The eligible population for bowel screening will change to 50-74 years over the next 4 year period due to age extension within the bowel screening programme)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Must be </a:t>
            </a:r>
            <a:r>
              <a:rPr lang="en-GB" sz="2000" b="1" dirty="0">
                <a:solidFill>
                  <a:srgbClr val="FF0097"/>
                </a:solidFill>
                <a:cs typeface="Arial" panose="020B0604020202020204" pitchFamily="34" charset="0"/>
              </a:rPr>
              <a:t>registered with a GP practice</a:t>
            </a:r>
            <a:r>
              <a:rPr lang="en-GB" sz="2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to receive invitation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FF0097"/>
                </a:solidFill>
                <a:cs typeface="Arial" panose="020B0604020202020204" pitchFamily="34" charset="0"/>
              </a:rPr>
              <a:t>Anyone over 74 can request a kit</a:t>
            </a:r>
            <a:r>
              <a:rPr lang="en-GB" sz="2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by calling </a:t>
            </a:r>
            <a:b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0800 707 6060</a:t>
            </a:r>
            <a:endParaRPr lang="en-GB" sz="20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Screening kit is </a:t>
            </a:r>
            <a:r>
              <a:rPr lang="en-GB" sz="2000" b="1" dirty="0">
                <a:solidFill>
                  <a:srgbClr val="FF0097"/>
                </a:solidFill>
                <a:cs typeface="Arial" panose="020B0604020202020204" pitchFamily="34" charset="0"/>
              </a:rPr>
              <a:t>completed at home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and sent to the hub</a:t>
            </a:r>
          </a:p>
          <a:p>
            <a:pPr>
              <a:defRPr/>
            </a:pP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21" y="4275138"/>
            <a:ext cx="9615405" cy="160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The screening hub analyses the kit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The test detects tiny amounts of blood in the sample of poo, which can’t be seen by the eye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The FIT </a:t>
            </a:r>
            <a:r>
              <a:rPr lang="en-GB" sz="2000" b="1" dirty="0">
                <a:solidFill>
                  <a:srgbClr val="FF0097"/>
                </a:solidFill>
                <a:cs typeface="Arial" panose="020B0604020202020204" pitchFamily="34" charset="0"/>
              </a:rPr>
              <a:t>does not diagnose bowel cancer</a:t>
            </a:r>
          </a:p>
          <a:p>
            <a:pPr>
              <a:defRPr/>
            </a:pP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1A60E23-6396-41D7-80FC-8E5EED504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20542"/>
      </p:ext>
    </p:extLst>
  </p:cSld>
  <p:clrMapOvr>
    <a:masterClrMapping/>
  </p:clrMapOvr>
  <p:transition advTm="55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248489" y="33071"/>
            <a:ext cx="657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FIT: Possible Outcomes </a:t>
            </a:r>
          </a:p>
        </p:txBody>
      </p:sp>
      <p:pic>
        <p:nvPicPr>
          <p:cNvPr id="44035" name="Content Placeholder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20938"/>
            <a:ext cx="25415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65639" y="2349501"/>
            <a:ext cx="595153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There are 3 potential outcomes: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EC018C"/>
                </a:solidFill>
                <a:cs typeface="Arial" panose="020B0604020202020204" pitchFamily="34" charset="0"/>
              </a:rPr>
              <a:t>No blood detected (normal result</a:t>
            </a: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) – person receives letter informing them no further action is needed</a:t>
            </a:r>
          </a:p>
          <a:p>
            <a:pPr lvl="1">
              <a:defRPr/>
            </a:pPr>
            <a:endParaRPr lang="en-GB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EC018C"/>
                </a:solidFill>
                <a:cs typeface="Arial" panose="020B0604020202020204" pitchFamily="34" charset="0"/>
              </a:rPr>
              <a:t>Result is unclear </a:t>
            </a: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– test needs to be repeated (programme sends individual a second kit)</a:t>
            </a:r>
          </a:p>
          <a:p>
            <a:pPr lvl="1">
              <a:defRPr/>
            </a:pPr>
            <a:endParaRPr lang="en-GB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EC018C"/>
                </a:solidFill>
                <a:cs typeface="Arial" panose="020B0604020202020204" pitchFamily="34" charset="0"/>
              </a:rPr>
              <a:t>Blood is detected (abnormal result) </a:t>
            </a:r>
            <a:r>
              <a:rPr lang="en-GB" b="1" dirty="0">
                <a:solidFill>
                  <a:schemeClr val="tx2"/>
                </a:solidFill>
                <a:cs typeface="Arial" panose="020B0604020202020204" pitchFamily="34" charset="0"/>
              </a:rPr>
              <a:t>– The patient will have an appointment with a specialist nurse to discuss and arrange a colonoscopy 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1919289" y="1414463"/>
            <a:ext cx="803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2"/>
                </a:solidFill>
              </a:rPr>
              <a:t>The hub/centre/laboratory tests the kit to see whether there are any traces of blood</a:t>
            </a:r>
          </a:p>
        </p:txBody>
      </p:sp>
      <p:sp>
        <p:nvSpPr>
          <p:cNvPr id="44038" name="TextBox 7"/>
          <p:cNvSpPr txBox="1">
            <a:spLocks noChangeArrowheads="1"/>
          </p:cNvSpPr>
          <p:nvPr/>
        </p:nvSpPr>
        <p:spPr bwMode="auto">
          <a:xfrm>
            <a:off x="1668463" y="5876925"/>
            <a:ext cx="853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2"/>
                </a:solidFill>
              </a:rPr>
              <a:t>For every </a:t>
            </a:r>
            <a:r>
              <a:rPr lang="en-GB" altLang="en-US" b="1" dirty="0">
                <a:solidFill>
                  <a:srgbClr val="FF0097"/>
                </a:solidFill>
              </a:rPr>
              <a:t>100</a:t>
            </a:r>
            <a:r>
              <a:rPr lang="en-GB" altLang="en-US" sz="1800" dirty="0">
                <a:solidFill>
                  <a:srgbClr val="2E008B"/>
                </a:solidFill>
              </a:rPr>
              <a:t> </a:t>
            </a:r>
            <a:r>
              <a:rPr lang="en-GB" altLang="en-US" sz="1800" dirty="0">
                <a:solidFill>
                  <a:schemeClr val="tx2"/>
                </a:solidFill>
              </a:rPr>
              <a:t>people screened with FIT, </a:t>
            </a:r>
            <a:r>
              <a:rPr lang="en-GB" altLang="en-US" b="1" dirty="0">
                <a:solidFill>
                  <a:srgbClr val="FF0097"/>
                </a:solidFill>
              </a:rPr>
              <a:t>2</a:t>
            </a:r>
            <a:r>
              <a:rPr lang="en-GB" altLang="en-US" sz="1800" dirty="0">
                <a:solidFill>
                  <a:srgbClr val="2E008B"/>
                </a:solidFill>
              </a:rPr>
              <a:t> </a:t>
            </a:r>
            <a:r>
              <a:rPr lang="en-GB" altLang="en-US" sz="1800" dirty="0">
                <a:solidFill>
                  <a:schemeClr val="tx2"/>
                </a:solidFill>
              </a:rPr>
              <a:t>will have an abnormal result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6467A98-53B0-44D4-A4C2-181613BF6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8016"/>
      </p:ext>
    </p:extLst>
  </p:cSld>
  <p:clrMapOvr>
    <a:masterClrMapping/>
  </p:clrMapOvr>
  <p:transition advTm="47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6"/>
          <p:cNvSpPr txBox="1">
            <a:spLocks noChangeArrowheads="1"/>
          </p:cNvSpPr>
          <p:nvPr/>
        </p:nvSpPr>
        <p:spPr bwMode="auto">
          <a:xfrm>
            <a:off x="1714501" y="1149351"/>
            <a:ext cx="8721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600" b="1" dirty="0">
                <a:solidFill>
                  <a:schemeClr val="tx2"/>
                </a:solidFill>
              </a:rPr>
              <a:t>HAVING A COLONOSCOPY FOLLOWING AN ABNORMAL FIT</a:t>
            </a:r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1931989" y="1817689"/>
            <a:ext cx="494188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The colonoscopy looks at the inside of the large bowel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2E008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EC018C"/>
                </a:solidFill>
              </a:rPr>
              <a:t>For every 100 people having a colonoscopy following an abnormal FIT: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000" b="1" dirty="0">
              <a:solidFill>
                <a:srgbClr val="EC018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>
                <a:solidFill>
                  <a:srgbClr val="0070C0"/>
                </a:solidFill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</a:rPr>
              <a:t>50 have nothing abnormal detected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>
                <a:solidFill>
                  <a:schemeClr val="tx2"/>
                </a:solidFill>
              </a:rPr>
              <a:t> 40 have polyps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>
                <a:solidFill>
                  <a:schemeClr val="tx2"/>
                </a:solidFill>
              </a:rPr>
              <a:t> 10 have cancer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2506663"/>
            <a:ext cx="35528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700" y="188914"/>
            <a:ext cx="6578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Colonoscopy</a:t>
            </a:r>
            <a:r>
              <a:rPr lang="en-GB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99668F2-0982-45A0-8A5E-4FC074A74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16500"/>
      </p:ext>
    </p:extLst>
  </p:cSld>
  <p:clrMapOvr>
    <a:masterClrMapping/>
  </p:clrMapOvr>
  <p:transition advTm="399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953506FCD1C4C8F6E07214A8733A6" ma:contentTypeVersion="17" ma:contentTypeDescription="Create a new document." ma:contentTypeScope="" ma:versionID="524d5de1edf97ee951ed4d6441c6e7fc">
  <xsd:schema xmlns:xsd="http://www.w3.org/2001/XMLSchema" xmlns:xs="http://www.w3.org/2001/XMLSchema" xmlns:p="http://schemas.microsoft.com/office/2006/metadata/properties" xmlns:ns1="http://schemas.microsoft.com/sharepoint/v3" xmlns:ns2="a73cbebc-d5b2-420a-85ad-1980d787f06b" xmlns:ns3="c8c42c40-992c-4567-836e-25662bb77c29" targetNamespace="http://schemas.microsoft.com/office/2006/metadata/properties" ma:root="true" ma:fieldsID="2f7b98b9248715ee6b02fcf8637c945e" ns1:_="" ns2:_="" ns3:_="">
    <xsd:import namespace="http://schemas.microsoft.com/sharepoint/v3"/>
    <xsd:import namespace="a73cbebc-d5b2-420a-85ad-1980d787f06b"/>
    <xsd:import namespace="c8c42c40-992c-4567-836e-25662bb77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Programme" minOccurs="0"/>
                <xsd:element ref="ns3:MediaLengthInSecond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cbebc-d5b2-420a-85ad-1980d787f0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42c40-992c-4567-836e-25662bb77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description="" ma:indexed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Programme" ma:index="22" nillable="true" ma:displayName="Programme" ma:format="Dropdown" ma:internalName="Programm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Date" ma:index="24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 xmlns="c8c42c40-992c-4567-836e-25662bb77c29" xsi:nil="true"/>
    <Programme xmlns="c8c42c40-992c-4567-836e-25662bb77c29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CCBD6F-447F-45E9-B428-3D43FFB12AEC}"/>
</file>

<file path=customXml/itemProps2.xml><?xml version="1.0" encoding="utf-8"?>
<ds:datastoreItem xmlns:ds="http://schemas.openxmlformats.org/officeDocument/2006/customXml" ds:itemID="{08213300-CF79-4900-8F81-BEA232C7ADBC}"/>
</file>

<file path=customXml/itemProps3.xml><?xml version="1.0" encoding="utf-8"?>
<ds:datastoreItem xmlns:ds="http://schemas.openxmlformats.org/officeDocument/2006/customXml" ds:itemID="{2B6D3F75-AE79-442C-9DD3-A70FFE7E2B49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2416</Words>
  <Application>Microsoft Office PowerPoint</Application>
  <PresentationFormat>Widescreen</PresentationFormat>
  <Paragraphs>213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BOWEL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BOWEL SCREENING</dc:title>
  <dc:creator>Katie Markham</dc:creator>
  <cp:lastModifiedBy>laura brown</cp:lastModifiedBy>
  <cp:revision>4</cp:revision>
  <dcterms:created xsi:type="dcterms:W3CDTF">2022-03-15T15:53:38Z</dcterms:created>
  <dcterms:modified xsi:type="dcterms:W3CDTF">2022-03-16T14:11:37Z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0x01010075F953506FCD1C4C8F6E07214A8733A6</vt:lpwstr>
  </property>
</Properties>
</file>